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aleway"/>
      <p:regular r:id="rId21"/>
      <p:bold r:id="rId22"/>
      <p:italic r:id="rId23"/>
      <p:boldItalic r:id="rId24"/>
    </p:embeddedFont>
    <p:embeddedFont>
      <p:font typeface="Roboto"/>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86AC85-E315-448E-969B-0A146702E627}">
  <a:tblStyle styleId="{DA86AC85-E315-448E-969B-0A146702E62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01cf41428f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01cf41428f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106af18c59_0_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106af18c59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d814cf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d814cf7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b9a0b074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b9a0b074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Rachel </a:t>
            </a:r>
            <a:endParaRPr/>
          </a:p>
          <a:p>
            <a:pPr indent="0" lvl="0" marL="0" rtl="0" algn="l">
              <a:spcBef>
                <a:spcPts val="0"/>
              </a:spcBef>
              <a:spcAft>
                <a:spcPts val="0"/>
              </a:spcAft>
              <a:buNone/>
            </a:pPr>
            <a:r>
              <a:rPr lang="en"/>
              <a:t>-utilize local resources, books, articles, websites and seminars to learn about the topic</a:t>
            </a:r>
            <a:endParaRPr/>
          </a:p>
          <a:p>
            <a:pPr indent="0" lvl="0" marL="0" rtl="0" algn="l">
              <a:spcBef>
                <a:spcPts val="0"/>
              </a:spcBef>
              <a:spcAft>
                <a:spcPts val="0"/>
              </a:spcAft>
              <a:buNone/>
            </a:pPr>
            <a:r>
              <a:rPr lang="en"/>
              <a:t>-writing to your local state senator to push for the current bill is one of the best ways to advocate. You can work to inform others as well</a:t>
            </a:r>
            <a:endParaRPr/>
          </a:p>
          <a:p>
            <a:pPr indent="0" lvl="0" marL="0" rtl="0" algn="l">
              <a:spcBef>
                <a:spcPts val="0"/>
              </a:spcBef>
              <a:spcAft>
                <a:spcPts val="0"/>
              </a:spcAft>
              <a:buNone/>
            </a:pPr>
            <a:r>
              <a:rPr lang="en"/>
              <a:t>-older adults who are passionate about politics, caregivers, family members, and local organizations are all places to influence and advance knowledge about the SilverAlert, its need in PA, and pushing it through legislation.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965474a9_3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965474a9_3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cb9a0b074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cb9a0b074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106af18c59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106af18c59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29c07bc4f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29c07bc4f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Rachel </a:t>
            </a:r>
            <a:endParaRPr/>
          </a:p>
          <a:p>
            <a:pPr indent="0" lvl="0" marL="0" rtl="0" algn="l">
              <a:spcBef>
                <a:spcPts val="0"/>
              </a:spcBef>
              <a:spcAft>
                <a:spcPts val="0"/>
              </a:spcAft>
              <a:buNone/>
            </a:pPr>
            <a:r>
              <a:rPr lang="en"/>
              <a:t>A system that addresses the need for quick action around this vulnerable population is critical for keeping them safe, as well as finding them in a timely manner if they do wander or get lost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106af18c5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106af18c5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300"/>
              </a:spcBef>
              <a:spcAft>
                <a:spcPts val="0"/>
              </a:spcAft>
              <a:buNone/>
            </a:pPr>
            <a:r>
              <a:rPr lang="en" sz="1350">
                <a:solidFill>
                  <a:schemeClr val="lt1"/>
                </a:solidFill>
                <a:highlight>
                  <a:schemeClr val="dk1"/>
                </a:highlight>
                <a:latin typeface="Raleway"/>
                <a:ea typeface="Raleway"/>
                <a:cs typeface="Raleway"/>
                <a:sym typeface="Raleway"/>
              </a:rPr>
              <a:t>Rachel </a:t>
            </a:r>
            <a:endParaRPr sz="1350">
              <a:solidFill>
                <a:schemeClr val="lt1"/>
              </a:solidFill>
              <a:highlight>
                <a:schemeClr val="dk1"/>
              </a:highlight>
              <a:latin typeface="Raleway"/>
              <a:ea typeface="Raleway"/>
              <a:cs typeface="Raleway"/>
              <a:sym typeface="Raleway"/>
            </a:endParaRPr>
          </a:p>
          <a:p>
            <a:pPr indent="0" lvl="0" marL="0" rtl="0" algn="l">
              <a:lnSpc>
                <a:spcPct val="115000"/>
              </a:lnSpc>
              <a:spcBef>
                <a:spcPts val="300"/>
              </a:spcBef>
              <a:spcAft>
                <a:spcPts val="0"/>
              </a:spcAft>
              <a:buNone/>
            </a:pPr>
            <a:r>
              <a:rPr lang="en" sz="1350">
                <a:solidFill>
                  <a:schemeClr val="lt1"/>
                </a:solidFill>
                <a:highlight>
                  <a:schemeClr val="dk1"/>
                </a:highlight>
                <a:latin typeface="Raleway"/>
                <a:ea typeface="Raleway"/>
                <a:cs typeface="Raleway"/>
                <a:sym typeface="Raleway"/>
              </a:rPr>
              <a:t>This success rate is critical to note because of the way the information is disseminated to the public in various ways, and very quickly</a:t>
            </a:r>
            <a:endParaRPr sz="1350">
              <a:solidFill>
                <a:schemeClr val="lt1"/>
              </a:solidFill>
              <a:highlight>
                <a:schemeClr val="dk1"/>
              </a:highlight>
              <a:latin typeface="Raleway"/>
              <a:ea typeface="Raleway"/>
              <a:cs typeface="Raleway"/>
              <a:sym typeface="Raleway"/>
            </a:endParaRPr>
          </a:p>
          <a:p>
            <a:pPr indent="0" lvl="0" marL="0" rtl="0" algn="l">
              <a:lnSpc>
                <a:spcPct val="115000"/>
              </a:lnSpc>
              <a:spcBef>
                <a:spcPts val="300"/>
              </a:spcBef>
              <a:spcAft>
                <a:spcPts val="0"/>
              </a:spcAft>
              <a:buNone/>
            </a:pPr>
            <a:r>
              <a:t/>
            </a:r>
            <a:endParaRPr sz="1350">
              <a:solidFill>
                <a:schemeClr val="lt1"/>
              </a:solidFill>
              <a:highlight>
                <a:schemeClr val="dk1"/>
              </a:highlight>
              <a:latin typeface="Raleway"/>
              <a:ea typeface="Raleway"/>
              <a:cs typeface="Raleway"/>
              <a:sym typeface="Raleway"/>
            </a:endParaRPr>
          </a:p>
          <a:p>
            <a:pPr indent="0" lvl="0" marL="0" rtl="0" algn="l">
              <a:lnSpc>
                <a:spcPct val="115000"/>
              </a:lnSpc>
              <a:spcBef>
                <a:spcPts val="300"/>
              </a:spcBef>
              <a:spcAft>
                <a:spcPts val="0"/>
              </a:spcAft>
              <a:buNone/>
            </a:pPr>
            <a:r>
              <a:t/>
            </a:r>
            <a:endParaRPr sz="1350">
              <a:solidFill>
                <a:schemeClr val="lt1"/>
              </a:solidFill>
              <a:highlight>
                <a:schemeClr val="dk1"/>
              </a:highlight>
              <a:latin typeface="Raleway"/>
              <a:ea typeface="Raleway"/>
              <a:cs typeface="Raleway"/>
              <a:sym typeface="Raleway"/>
            </a:endParaRPr>
          </a:p>
          <a:p>
            <a:pPr indent="0" lvl="0" marL="0" rtl="0" algn="l">
              <a:spcBef>
                <a:spcPts val="1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106af18c5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106af18c5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965474a9_3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965474a9_3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b9a0b074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b9a0b074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b9a0b07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b9a0b07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youtube.com/watch?v=cq4ESnyM-K4" TargetMode="External"/><Relationship Id="rId4" Type="http://schemas.openxmlformats.org/officeDocument/2006/relationships/image" Target="../media/image1.jpg"/><Relationship Id="rId5" Type="http://schemas.openxmlformats.org/officeDocument/2006/relationships/hyperlink" Target="https://www.parentgiving.com/elder-care/the-silver-alert-system-finding-our-missing-elderly/" TargetMode="External"/><Relationship Id="rId6" Type="http://schemas.openxmlformats.org/officeDocument/2006/relationships/hyperlink" Target="https://www.parentgiving.com/elder-care/the-silver-alert-system-finding-our-missing-elderl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3"/>
          <p:cNvSpPr txBox="1"/>
          <p:nvPr/>
        </p:nvSpPr>
        <p:spPr>
          <a:xfrm>
            <a:off x="149900" y="128475"/>
            <a:ext cx="6529800" cy="37155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700">
              <a:solidFill>
                <a:srgbClr val="FFFFFF"/>
              </a:solidFill>
              <a:latin typeface="Cambria"/>
              <a:ea typeface="Cambria"/>
              <a:cs typeface="Cambria"/>
              <a:sym typeface="Cambria"/>
            </a:endParaRPr>
          </a:p>
        </p:txBody>
      </p:sp>
      <p:pic>
        <p:nvPicPr>
          <p:cNvPr id="86" name="Google Shape;86;p13"/>
          <p:cNvPicPr preferRelativeResize="0"/>
          <p:nvPr/>
        </p:nvPicPr>
        <p:blipFill>
          <a:blip r:embed="rId3">
            <a:alphaModFix/>
          </a:blip>
          <a:stretch>
            <a:fillRect/>
          </a:stretch>
        </p:blipFill>
        <p:spPr>
          <a:xfrm>
            <a:off x="5429650" y="1924050"/>
            <a:ext cx="3549100" cy="3028475"/>
          </a:xfrm>
          <a:prstGeom prst="rect">
            <a:avLst/>
          </a:prstGeom>
          <a:noFill/>
          <a:ln>
            <a:noFill/>
          </a:ln>
        </p:spPr>
      </p:pic>
      <p:sp>
        <p:nvSpPr>
          <p:cNvPr id="87" name="Google Shape;87;p13"/>
          <p:cNvSpPr txBox="1"/>
          <p:nvPr/>
        </p:nvSpPr>
        <p:spPr>
          <a:xfrm>
            <a:off x="419100" y="409575"/>
            <a:ext cx="5010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chemeClr val="lt1"/>
                </a:solidFill>
                <a:latin typeface="Raleway"/>
                <a:ea typeface="Raleway"/>
                <a:cs typeface="Raleway"/>
                <a:sym typeface="Raleway"/>
              </a:rPr>
              <a:t>I would like to take time to acknowledge that we are giving this presentation on land that was once home to the Mingo Seneca people and was taken from them by force and disregard for their future. </a:t>
            </a:r>
            <a:endParaRPr sz="2600">
              <a:solidFill>
                <a:schemeClr val="lt1"/>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ctrTitle"/>
          </p:nvPr>
        </p:nvSpPr>
        <p:spPr>
          <a:xfrm>
            <a:off x="460950" y="239247"/>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aleway"/>
                <a:ea typeface="Raleway"/>
                <a:cs typeface="Raleway"/>
                <a:sym typeface="Raleway"/>
              </a:rPr>
              <a:t>Event</a:t>
            </a:r>
            <a:endParaRPr>
              <a:latin typeface="Raleway"/>
              <a:ea typeface="Raleway"/>
              <a:cs typeface="Raleway"/>
              <a:sym typeface="Raleway"/>
            </a:endParaRPr>
          </a:p>
        </p:txBody>
      </p:sp>
      <p:sp>
        <p:nvSpPr>
          <p:cNvPr id="160" name="Google Shape;160;p22"/>
          <p:cNvSpPr txBox="1"/>
          <p:nvPr>
            <p:ph idx="1" type="subTitle"/>
          </p:nvPr>
        </p:nvSpPr>
        <p:spPr>
          <a:xfrm>
            <a:off x="253575" y="1000050"/>
            <a:ext cx="3282600" cy="3890100"/>
          </a:xfrm>
          <a:prstGeom prst="rect">
            <a:avLst/>
          </a:prstGeom>
        </p:spPr>
        <p:txBody>
          <a:bodyPr anchorCtr="0" anchor="t" bIns="91425" lIns="91425" spcFirstLastPara="1" rIns="91425" wrap="square" tIns="91425">
            <a:noAutofit/>
          </a:bodyPr>
          <a:lstStyle/>
          <a:p>
            <a:pPr indent="-305054" lvl="0" marL="457200" rtl="0" algn="l">
              <a:lnSpc>
                <a:spcPct val="95000"/>
              </a:lnSpc>
              <a:spcBef>
                <a:spcPts val="0"/>
              </a:spcBef>
              <a:spcAft>
                <a:spcPts val="0"/>
              </a:spcAft>
              <a:buClr>
                <a:schemeClr val="lt1"/>
              </a:buClr>
              <a:buSzPts val="1204"/>
              <a:buFont typeface="Raleway"/>
              <a:buChar char="➔"/>
            </a:pPr>
            <a:r>
              <a:rPr lang="en" sz="1204">
                <a:latin typeface="Raleway"/>
                <a:ea typeface="Raleway"/>
                <a:cs typeface="Raleway"/>
                <a:sym typeface="Raleway"/>
              </a:rPr>
              <a:t>What?</a:t>
            </a:r>
            <a:endParaRPr sz="1204">
              <a:latin typeface="Raleway"/>
              <a:ea typeface="Raleway"/>
              <a:cs typeface="Raleway"/>
              <a:sym typeface="Raleway"/>
            </a:endParaRPr>
          </a:p>
          <a:p>
            <a:pPr indent="-305054" lvl="1" marL="914400" rtl="0" algn="l">
              <a:lnSpc>
                <a:spcPct val="77826"/>
              </a:lnSpc>
              <a:spcBef>
                <a:spcPts val="1000"/>
              </a:spcBef>
              <a:spcAft>
                <a:spcPts val="0"/>
              </a:spcAft>
              <a:buClr>
                <a:schemeClr val="lt1"/>
              </a:buClr>
              <a:buSzPts val="1204"/>
              <a:buFont typeface="Raleway"/>
              <a:buChar char="◆"/>
            </a:pPr>
            <a:r>
              <a:rPr lang="en" sz="1204">
                <a:highlight>
                  <a:schemeClr val="dk1"/>
                </a:highlight>
                <a:latin typeface="Raleway"/>
                <a:ea typeface="Raleway"/>
                <a:cs typeface="Raleway"/>
                <a:sym typeface="Raleway"/>
              </a:rPr>
              <a:t>SilverAlert Advocacy Information Session</a:t>
            </a:r>
            <a:endParaRPr sz="844">
              <a:highlight>
                <a:schemeClr val="dk1"/>
              </a:highlight>
              <a:latin typeface="Raleway"/>
              <a:ea typeface="Raleway"/>
              <a:cs typeface="Raleway"/>
              <a:sym typeface="Raleway"/>
            </a:endParaRPr>
          </a:p>
          <a:p>
            <a:pPr indent="-305054" lvl="0" marL="457200" rtl="0" algn="l">
              <a:lnSpc>
                <a:spcPct val="95000"/>
              </a:lnSpc>
              <a:spcBef>
                <a:spcPts val="0"/>
              </a:spcBef>
              <a:spcAft>
                <a:spcPts val="0"/>
              </a:spcAft>
              <a:buClr>
                <a:schemeClr val="lt1"/>
              </a:buClr>
              <a:buSzPts val="1204"/>
              <a:buFont typeface="Raleway"/>
              <a:buChar char="➔"/>
            </a:pPr>
            <a:r>
              <a:rPr lang="en" sz="1204">
                <a:latin typeface="Raleway"/>
                <a:ea typeface="Raleway"/>
                <a:cs typeface="Raleway"/>
                <a:sym typeface="Raleway"/>
              </a:rPr>
              <a:t>Who?</a:t>
            </a:r>
            <a:endParaRPr sz="1204">
              <a:latin typeface="Raleway"/>
              <a:ea typeface="Raleway"/>
              <a:cs typeface="Raleway"/>
              <a:sym typeface="Raleway"/>
            </a:endParaRPr>
          </a:p>
          <a:p>
            <a:pPr indent="-305054" lvl="1" marL="914400" rtl="0" algn="l">
              <a:lnSpc>
                <a:spcPct val="95000"/>
              </a:lnSpc>
              <a:spcBef>
                <a:spcPts val="1000"/>
              </a:spcBef>
              <a:spcAft>
                <a:spcPts val="0"/>
              </a:spcAft>
              <a:buClr>
                <a:schemeClr val="lt1"/>
              </a:buClr>
              <a:buSzPts val="1204"/>
              <a:buFont typeface="Raleway"/>
              <a:buChar char="◆"/>
            </a:pPr>
            <a:r>
              <a:rPr lang="en" sz="1204">
                <a:latin typeface="Raleway"/>
                <a:ea typeface="Raleway"/>
                <a:cs typeface="Raleway"/>
                <a:sym typeface="Raleway"/>
              </a:rPr>
              <a:t>Older adults who use the JCC or the VSA</a:t>
            </a:r>
            <a:endParaRPr sz="1124">
              <a:latin typeface="Raleway"/>
              <a:ea typeface="Raleway"/>
              <a:cs typeface="Raleway"/>
              <a:sym typeface="Raleway"/>
            </a:endParaRPr>
          </a:p>
          <a:p>
            <a:pPr indent="-305054" lvl="0" marL="457200" rtl="0" algn="l">
              <a:lnSpc>
                <a:spcPct val="95000"/>
              </a:lnSpc>
              <a:spcBef>
                <a:spcPts val="0"/>
              </a:spcBef>
              <a:spcAft>
                <a:spcPts val="0"/>
              </a:spcAft>
              <a:buClr>
                <a:schemeClr val="lt1"/>
              </a:buClr>
              <a:buSzPts val="1204"/>
              <a:buFont typeface="Raleway"/>
              <a:buChar char="➔"/>
            </a:pPr>
            <a:r>
              <a:rPr lang="en" sz="1204">
                <a:latin typeface="Raleway"/>
                <a:ea typeface="Raleway"/>
                <a:cs typeface="Raleway"/>
                <a:sym typeface="Raleway"/>
              </a:rPr>
              <a:t>Where?</a:t>
            </a:r>
            <a:endParaRPr sz="1204">
              <a:latin typeface="Raleway"/>
              <a:ea typeface="Raleway"/>
              <a:cs typeface="Raleway"/>
              <a:sym typeface="Raleway"/>
            </a:endParaRPr>
          </a:p>
          <a:p>
            <a:pPr indent="-305054" lvl="1" marL="914400" rtl="0" algn="l">
              <a:lnSpc>
                <a:spcPct val="95000"/>
              </a:lnSpc>
              <a:spcBef>
                <a:spcPts val="1000"/>
              </a:spcBef>
              <a:spcAft>
                <a:spcPts val="0"/>
              </a:spcAft>
              <a:buClr>
                <a:schemeClr val="lt1"/>
              </a:buClr>
              <a:buSzPts val="1204"/>
              <a:buFont typeface="Raleway"/>
              <a:buChar char="◆"/>
            </a:pPr>
            <a:r>
              <a:rPr lang="en" sz="1204">
                <a:latin typeface="Raleway"/>
                <a:ea typeface="Raleway"/>
                <a:cs typeface="Raleway"/>
                <a:sym typeface="Raleway"/>
              </a:rPr>
              <a:t>In the JCC, Room 307, or on Zoom via the VSA</a:t>
            </a:r>
            <a:endParaRPr sz="1204">
              <a:latin typeface="Raleway"/>
              <a:ea typeface="Raleway"/>
              <a:cs typeface="Raleway"/>
              <a:sym typeface="Raleway"/>
            </a:endParaRPr>
          </a:p>
          <a:p>
            <a:pPr indent="-305054" lvl="0" marL="457200" rtl="0" algn="l">
              <a:lnSpc>
                <a:spcPct val="95000"/>
              </a:lnSpc>
              <a:spcBef>
                <a:spcPts val="1000"/>
              </a:spcBef>
              <a:spcAft>
                <a:spcPts val="0"/>
              </a:spcAft>
              <a:buClr>
                <a:schemeClr val="lt1"/>
              </a:buClr>
              <a:buSzPts val="1204"/>
              <a:buFont typeface="Raleway"/>
              <a:buChar char="➔"/>
            </a:pPr>
            <a:r>
              <a:rPr lang="en" sz="1204">
                <a:latin typeface="Raleway"/>
                <a:ea typeface="Raleway"/>
                <a:cs typeface="Raleway"/>
                <a:sym typeface="Raleway"/>
              </a:rPr>
              <a:t>How?</a:t>
            </a:r>
            <a:endParaRPr sz="1204">
              <a:latin typeface="Raleway"/>
              <a:ea typeface="Raleway"/>
              <a:cs typeface="Raleway"/>
              <a:sym typeface="Raleway"/>
            </a:endParaRPr>
          </a:p>
          <a:p>
            <a:pPr indent="-305054" lvl="1" marL="914400" rtl="0" algn="l">
              <a:lnSpc>
                <a:spcPct val="95000"/>
              </a:lnSpc>
              <a:spcBef>
                <a:spcPts val="1000"/>
              </a:spcBef>
              <a:spcAft>
                <a:spcPts val="0"/>
              </a:spcAft>
              <a:buClr>
                <a:schemeClr val="lt1"/>
              </a:buClr>
              <a:buSzPts val="1204"/>
              <a:buFont typeface="Raleway"/>
              <a:buChar char="◆"/>
            </a:pPr>
            <a:r>
              <a:rPr lang="en" sz="1204">
                <a:latin typeface="Raleway"/>
                <a:ea typeface="Raleway"/>
                <a:cs typeface="Raleway"/>
                <a:sym typeface="Raleway"/>
              </a:rPr>
              <a:t>Provided a handout to participants</a:t>
            </a:r>
            <a:endParaRPr sz="1204">
              <a:latin typeface="Raleway"/>
              <a:ea typeface="Raleway"/>
              <a:cs typeface="Raleway"/>
              <a:sym typeface="Raleway"/>
            </a:endParaRPr>
          </a:p>
          <a:p>
            <a:pPr indent="-305054" lvl="1" marL="914400" rtl="0" algn="l">
              <a:lnSpc>
                <a:spcPct val="95000"/>
              </a:lnSpc>
              <a:spcBef>
                <a:spcPts val="1000"/>
              </a:spcBef>
              <a:spcAft>
                <a:spcPts val="0"/>
              </a:spcAft>
              <a:buClr>
                <a:schemeClr val="lt1"/>
              </a:buClr>
              <a:buSzPts val="1204"/>
              <a:buFont typeface="Raleway"/>
              <a:buChar char="◆"/>
            </a:pPr>
            <a:r>
              <a:rPr lang="en" sz="1204">
                <a:latin typeface="Raleway"/>
                <a:ea typeface="Raleway"/>
                <a:cs typeface="Raleway"/>
                <a:sym typeface="Raleway"/>
              </a:rPr>
              <a:t>Provided</a:t>
            </a:r>
            <a:r>
              <a:rPr lang="en" sz="1364">
                <a:latin typeface="Raleway"/>
                <a:ea typeface="Raleway"/>
                <a:cs typeface="Raleway"/>
                <a:sym typeface="Raleway"/>
              </a:rPr>
              <a:t> resources and ideas for further learning and advocating</a:t>
            </a:r>
            <a:endParaRPr sz="1204">
              <a:latin typeface="Raleway"/>
              <a:ea typeface="Raleway"/>
              <a:cs typeface="Raleway"/>
              <a:sym typeface="Raleway"/>
            </a:endParaRPr>
          </a:p>
          <a:p>
            <a:pPr indent="0" lvl="0" marL="914400" rtl="0" algn="l">
              <a:lnSpc>
                <a:spcPct val="95000"/>
              </a:lnSpc>
              <a:spcBef>
                <a:spcPts val="1000"/>
              </a:spcBef>
              <a:spcAft>
                <a:spcPts val="0"/>
              </a:spcAft>
              <a:buNone/>
            </a:pPr>
            <a:r>
              <a:t/>
            </a:r>
            <a:endParaRPr sz="1204">
              <a:latin typeface="Raleway"/>
              <a:ea typeface="Raleway"/>
              <a:cs typeface="Raleway"/>
              <a:sym typeface="Raleway"/>
            </a:endParaRPr>
          </a:p>
          <a:p>
            <a:pPr indent="0" lvl="0" marL="0" rtl="0" algn="l">
              <a:lnSpc>
                <a:spcPct val="95000"/>
              </a:lnSpc>
              <a:spcBef>
                <a:spcPts val="1000"/>
              </a:spcBef>
              <a:spcAft>
                <a:spcPts val="0"/>
              </a:spcAft>
              <a:buSzPts val="440"/>
              <a:buNone/>
            </a:pPr>
            <a:r>
              <a:t/>
            </a:r>
            <a:endParaRPr b="1" sz="660">
              <a:latin typeface="Raleway"/>
              <a:ea typeface="Raleway"/>
              <a:cs typeface="Raleway"/>
              <a:sym typeface="Raleway"/>
            </a:endParaRPr>
          </a:p>
          <a:p>
            <a:pPr indent="0" lvl="0" marL="0" rtl="0" algn="l">
              <a:lnSpc>
                <a:spcPct val="95000"/>
              </a:lnSpc>
              <a:spcBef>
                <a:spcPts val="1200"/>
              </a:spcBef>
              <a:spcAft>
                <a:spcPts val="1000"/>
              </a:spcAft>
              <a:buSzPts val="440"/>
              <a:buNone/>
            </a:pPr>
            <a:r>
              <a:t/>
            </a:r>
            <a:endParaRPr b="1" sz="660">
              <a:latin typeface="Raleway"/>
              <a:ea typeface="Raleway"/>
              <a:cs typeface="Raleway"/>
              <a:sym typeface="Raleway"/>
            </a:endParaRPr>
          </a:p>
        </p:txBody>
      </p:sp>
      <p:pic>
        <p:nvPicPr>
          <p:cNvPr id="161" name="Google Shape;161;p22"/>
          <p:cNvPicPr preferRelativeResize="0"/>
          <p:nvPr/>
        </p:nvPicPr>
        <p:blipFill>
          <a:blip r:embed="rId3">
            <a:alphaModFix/>
          </a:blip>
          <a:stretch>
            <a:fillRect/>
          </a:stretch>
        </p:blipFill>
        <p:spPr>
          <a:xfrm>
            <a:off x="3875800" y="239250"/>
            <a:ext cx="2617350" cy="3384475"/>
          </a:xfrm>
          <a:prstGeom prst="rect">
            <a:avLst/>
          </a:prstGeom>
          <a:noFill/>
          <a:ln>
            <a:noFill/>
          </a:ln>
        </p:spPr>
      </p:pic>
      <p:pic>
        <p:nvPicPr>
          <p:cNvPr id="162" name="Google Shape;162;p22"/>
          <p:cNvPicPr preferRelativeResize="0"/>
          <p:nvPr/>
        </p:nvPicPr>
        <p:blipFill>
          <a:blip r:embed="rId4">
            <a:alphaModFix/>
          </a:blip>
          <a:stretch>
            <a:fillRect/>
          </a:stretch>
        </p:blipFill>
        <p:spPr>
          <a:xfrm>
            <a:off x="6662650" y="1942375"/>
            <a:ext cx="2277199" cy="294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6" name="Shape 166"/>
        <p:cNvGrpSpPr/>
        <p:nvPr/>
      </p:nvGrpSpPr>
      <p:grpSpPr>
        <a:xfrm>
          <a:off x="0" y="0"/>
          <a:ext cx="0" cy="0"/>
          <a:chOff x="0" y="0"/>
          <a:chExt cx="0" cy="0"/>
        </a:xfrm>
      </p:grpSpPr>
      <p:sp>
        <p:nvSpPr>
          <p:cNvPr id="167" name="Google Shape;167;p23"/>
          <p:cNvSpPr txBox="1"/>
          <p:nvPr>
            <p:ph type="title"/>
          </p:nvPr>
        </p:nvSpPr>
        <p:spPr>
          <a:xfrm>
            <a:off x="598100" y="2152347"/>
            <a:ext cx="8222100" cy="83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Challenges</a:t>
            </a:r>
            <a:endParaRPr/>
          </a:p>
        </p:txBody>
      </p:sp>
      <p:pic>
        <p:nvPicPr>
          <p:cNvPr id="168" name="Google Shape;168;p23"/>
          <p:cNvPicPr preferRelativeResize="0"/>
          <p:nvPr/>
        </p:nvPicPr>
        <p:blipFill>
          <a:blip r:embed="rId3">
            <a:alphaModFix/>
          </a:blip>
          <a:stretch>
            <a:fillRect/>
          </a:stretch>
        </p:blipFill>
        <p:spPr>
          <a:xfrm>
            <a:off x="125038" y="0"/>
            <a:ext cx="3857626" cy="5143501"/>
          </a:xfrm>
          <a:prstGeom prst="rect">
            <a:avLst/>
          </a:prstGeom>
          <a:noFill/>
          <a:ln>
            <a:noFill/>
          </a:ln>
        </p:spPr>
      </p:pic>
      <p:sp>
        <p:nvSpPr>
          <p:cNvPr id="169" name="Google Shape;169;p23"/>
          <p:cNvSpPr txBox="1"/>
          <p:nvPr/>
        </p:nvSpPr>
        <p:spPr>
          <a:xfrm>
            <a:off x="4424350" y="1063100"/>
            <a:ext cx="35646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Raleway"/>
              <a:buChar char="●"/>
            </a:pPr>
            <a:r>
              <a:rPr b="1" lang="en">
                <a:solidFill>
                  <a:schemeClr val="lt1"/>
                </a:solidFill>
                <a:latin typeface="Raleway"/>
                <a:ea typeface="Raleway"/>
                <a:cs typeface="Raleway"/>
                <a:sym typeface="Raleway"/>
              </a:rPr>
              <a:t>Small audience but engaging</a:t>
            </a:r>
            <a:endParaRPr b="1">
              <a:solidFill>
                <a:schemeClr val="lt1"/>
              </a:solidFill>
              <a:latin typeface="Raleway"/>
              <a:ea typeface="Raleway"/>
              <a:cs typeface="Raleway"/>
              <a:sym typeface="Raleway"/>
            </a:endParaRPr>
          </a:p>
          <a:p>
            <a:pPr indent="-317500" lvl="1" marL="914400" rtl="0" algn="l">
              <a:spcBef>
                <a:spcPts val="0"/>
              </a:spcBef>
              <a:spcAft>
                <a:spcPts val="0"/>
              </a:spcAft>
              <a:buClr>
                <a:schemeClr val="lt1"/>
              </a:buClr>
              <a:buSzPts val="1400"/>
              <a:buFont typeface="Raleway"/>
              <a:buChar char="○"/>
            </a:pPr>
            <a:r>
              <a:rPr b="1" lang="en">
                <a:solidFill>
                  <a:schemeClr val="lt1"/>
                </a:solidFill>
                <a:latin typeface="Raleway"/>
                <a:ea typeface="Raleway"/>
                <a:cs typeface="Raleway"/>
                <a:sym typeface="Raleway"/>
              </a:rPr>
              <a:t>1 in person, 1 on zoom</a:t>
            </a:r>
            <a:endParaRPr b="1">
              <a:solidFill>
                <a:schemeClr val="lt1"/>
              </a:solidFill>
              <a:latin typeface="Raleway"/>
              <a:ea typeface="Raleway"/>
              <a:cs typeface="Raleway"/>
              <a:sym typeface="Raleway"/>
            </a:endParaRPr>
          </a:p>
          <a:p>
            <a:pPr indent="-317500" lvl="0" marL="457200" rtl="0" algn="l">
              <a:spcBef>
                <a:spcPts val="0"/>
              </a:spcBef>
              <a:spcAft>
                <a:spcPts val="0"/>
              </a:spcAft>
              <a:buClr>
                <a:schemeClr val="lt1"/>
              </a:buClr>
              <a:buSzPts val="1400"/>
              <a:buFont typeface="Raleway"/>
              <a:buChar char="●"/>
            </a:pPr>
            <a:r>
              <a:rPr b="1" lang="en">
                <a:solidFill>
                  <a:schemeClr val="lt1"/>
                </a:solidFill>
                <a:latin typeface="Raleway"/>
                <a:ea typeface="Raleway"/>
                <a:cs typeface="Raleway"/>
                <a:sym typeface="Raleway"/>
              </a:rPr>
              <a:t>Tech issues</a:t>
            </a:r>
            <a:endParaRPr b="1">
              <a:solidFill>
                <a:schemeClr val="lt1"/>
              </a:solidFill>
              <a:latin typeface="Raleway"/>
              <a:ea typeface="Raleway"/>
              <a:cs typeface="Raleway"/>
              <a:sym typeface="Raleway"/>
            </a:endParaRPr>
          </a:p>
          <a:p>
            <a:pPr indent="-317500" lvl="0" marL="457200" rtl="0" algn="l">
              <a:spcBef>
                <a:spcPts val="0"/>
              </a:spcBef>
              <a:spcAft>
                <a:spcPts val="0"/>
              </a:spcAft>
              <a:buClr>
                <a:schemeClr val="lt1"/>
              </a:buClr>
              <a:buSzPts val="1400"/>
              <a:buFont typeface="Raleway"/>
              <a:buChar char="●"/>
            </a:pPr>
            <a:r>
              <a:rPr b="1" lang="en">
                <a:solidFill>
                  <a:schemeClr val="lt1"/>
                </a:solidFill>
                <a:latin typeface="Raleway"/>
                <a:ea typeface="Raleway"/>
                <a:cs typeface="Raleway"/>
                <a:sym typeface="Raleway"/>
              </a:rPr>
              <a:t>Identifying stakeholders</a:t>
            </a:r>
            <a:endParaRPr b="1">
              <a:solidFill>
                <a:schemeClr val="lt1"/>
              </a:solidFill>
              <a:latin typeface="Raleway"/>
              <a:ea typeface="Raleway"/>
              <a:cs typeface="Raleway"/>
              <a:sym typeface="Raleway"/>
            </a:endParaRPr>
          </a:p>
        </p:txBody>
      </p:sp>
      <p:sp>
        <p:nvSpPr>
          <p:cNvPr id="170" name="Google Shape;170;p23"/>
          <p:cNvSpPr txBox="1"/>
          <p:nvPr/>
        </p:nvSpPr>
        <p:spPr>
          <a:xfrm>
            <a:off x="4373100" y="2234625"/>
            <a:ext cx="3729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4800">
                <a:solidFill>
                  <a:schemeClr val="lt1"/>
                </a:solidFill>
                <a:latin typeface="Raleway"/>
                <a:ea typeface="Raleway"/>
                <a:cs typeface="Raleway"/>
                <a:sym typeface="Raleway"/>
              </a:rPr>
              <a:t>Takeaways</a:t>
            </a:r>
            <a:endParaRPr>
              <a:latin typeface="Lato"/>
              <a:ea typeface="Lato"/>
              <a:cs typeface="Lato"/>
              <a:sym typeface="Lato"/>
            </a:endParaRPr>
          </a:p>
        </p:txBody>
      </p:sp>
      <p:sp>
        <p:nvSpPr>
          <p:cNvPr id="171" name="Google Shape;171;p23"/>
          <p:cNvSpPr txBox="1"/>
          <p:nvPr/>
        </p:nvSpPr>
        <p:spPr>
          <a:xfrm>
            <a:off x="4799550" y="3158025"/>
            <a:ext cx="287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72" name="Google Shape;172;p23"/>
          <p:cNvSpPr txBox="1"/>
          <p:nvPr/>
        </p:nvSpPr>
        <p:spPr>
          <a:xfrm>
            <a:off x="4685775" y="3281400"/>
            <a:ext cx="28767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Raleway"/>
              <a:buChar char="●"/>
            </a:pPr>
            <a:r>
              <a:rPr b="1" lang="en">
                <a:solidFill>
                  <a:schemeClr val="lt1"/>
                </a:solidFill>
                <a:latin typeface="Raleway"/>
                <a:ea typeface="Raleway"/>
                <a:cs typeface="Raleway"/>
                <a:sym typeface="Raleway"/>
              </a:rPr>
              <a:t>Earlier promotion of event</a:t>
            </a:r>
            <a:endParaRPr b="1">
              <a:solidFill>
                <a:schemeClr val="lt1"/>
              </a:solidFill>
              <a:latin typeface="Raleway"/>
              <a:ea typeface="Raleway"/>
              <a:cs typeface="Raleway"/>
              <a:sym typeface="Raleway"/>
            </a:endParaRPr>
          </a:p>
          <a:p>
            <a:pPr indent="-317500" lvl="0" marL="457200" rtl="0" algn="l">
              <a:spcBef>
                <a:spcPts val="0"/>
              </a:spcBef>
              <a:spcAft>
                <a:spcPts val="0"/>
              </a:spcAft>
              <a:buClr>
                <a:schemeClr val="lt1"/>
              </a:buClr>
              <a:buSzPts val="1400"/>
              <a:buFont typeface="Raleway"/>
              <a:buChar char="●"/>
            </a:pPr>
            <a:r>
              <a:rPr b="1" lang="en">
                <a:solidFill>
                  <a:schemeClr val="lt1"/>
                </a:solidFill>
                <a:latin typeface="Raleway"/>
                <a:ea typeface="Raleway"/>
                <a:cs typeface="Raleway"/>
                <a:sym typeface="Raleway"/>
              </a:rPr>
              <a:t>Working with advocacy organizations to partner with to draw on their audience and expertise</a:t>
            </a:r>
            <a:endParaRPr b="1">
              <a:solidFill>
                <a:schemeClr val="lt1"/>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6" name="Shape 176"/>
        <p:cNvGrpSpPr/>
        <p:nvPr/>
      </p:nvGrpSpPr>
      <p:grpSpPr>
        <a:xfrm>
          <a:off x="0" y="0"/>
          <a:ext cx="0" cy="0"/>
          <a:chOff x="0" y="0"/>
          <a:chExt cx="0" cy="0"/>
        </a:xfrm>
      </p:grpSpPr>
      <p:pic>
        <p:nvPicPr>
          <p:cNvPr id="177" name="Google Shape;177;p24"/>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78" name="Google Shape;178;p24"/>
          <p:cNvSpPr txBox="1"/>
          <p:nvPr/>
        </p:nvSpPr>
        <p:spPr>
          <a:xfrm>
            <a:off x="2855550" y="512197"/>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Raleway"/>
                <a:ea typeface="Raleway"/>
                <a:cs typeface="Raleway"/>
                <a:sym typeface="Raleway"/>
              </a:rPr>
              <a:t>Take Action</a:t>
            </a:r>
            <a:endParaRPr b="1" sz="3000">
              <a:solidFill>
                <a:schemeClr val="lt2"/>
              </a:solidFill>
              <a:latin typeface="Raleway"/>
              <a:ea typeface="Raleway"/>
              <a:cs typeface="Raleway"/>
              <a:sym typeface="Raleway"/>
            </a:endParaRPr>
          </a:p>
        </p:txBody>
      </p:sp>
      <p:sp>
        <p:nvSpPr>
          <p:cNvPr id="179" name="Google Shape;179;p24"/>
          <p:cNvSpPr txBox="1"/>
          <p:nvPr>
            <p:ph idx="4294967295" type="body"/>
          </p:nvPr>
        </p:nvSpPr>
        <p:spPr>
          <a:xfrm>
            <a:off x="2855550" y="1274800"/>
            <a:ext cx="3432900" cy="2675700"/>
          </a:xfrm>
          <a:prstGeom prst="rect">
            <a:avLst/>
          </a:prstGeom>
        </p:spPr>
        <p:txBody>
          <a:bodyPr anchorCtr="0" anchor="t" bIns="91425" lIns="91425" spcFirstLastPara="1" rIns="91425" wrap="square" tIns="91425">
            <a:normAutofit fontScale="25000" lnSpcReduction="20000"/>
          </a:bodyPr>
          <a:lstStyle/>
          <a:p>
            <a:pPr indent="-306387" lvl="0" marL="457200" rtl="0" algn="l">
              <a:spcBef>
                <a:spcPts val="0"/>
              </a:spcBef>
              <a:spcAft>
                <a:spcPts val="0"/>
              </a:spcAft>
              <a:buClr>
                <a:schemeClr val="dk1"/>
              </a:buClr>
              <a:buSzPct val="100000"/>
              <a:buFont typeface="Raleway"/>
              <a:buChar char="➔"/>
            </a:pPr>
            <a:r>
              <a:rPr b="1" lang="en" sz="4900">
                <a:solidFill>
                  <a:schemeClr val="dk1"/>
                </a:solidFill>
                <a:latin typeface="Raleway"/>
                <a:ea typeface="Raleway"/>
                <a:cs typeface="Raleway"/>
                <a:sym typeface="Raleway"/>
              </a:rPr>
              <a:t>Learn</a:t>
            </a:r>
            <a:br>
              <a:rPr lang="en" sz="4900">
                <a:latin typeface="Raleway"/>
                <a:ea typeface="Raleway"/>
                <a:cs typeface="Raleway"/>
                <a:sym typeface="Raleway"/>
              </a:rPr>
            </a:br>
            <a:r>
              <a:rPr lang="en" sz="4900">
                <a:latin typeface="Raleway"/>
                <a:ea typeface="Raleway"/>
                <a:cs typeface="Raleway"/>
                <a:sym typeface="Raleway"/>
              </a:rPr>
              <a:t>Read, write, and utilize resources like the Area Agency on Aging, </a:t>
            </a:r>
            <a:endParaRPr sz="4900">
              <a:latin typeface="Raleway"/>
              <a:ea typeface="Raleway"/>
              <a:cs typeface="Raleway"/>
              <a:sym typeface="Raleway"/>
            </a:endParaRPr>
          </a:p>
          <a:p>
            <a:pPr indent="0" lvl="0" marL="457200" rtl="0" algn="l">
              <a:spcBef>
                <a:spcPts val="1000"/>
              </a:spcBef>
              <a:spcAft>
                <a:spcPts val="0"/>
              </a:spcAft>
              <a:buNone/>
            </a:pPr>
            <a:r>
              <a:t/>
            </a:r>
            <a:endParaRPr sz="4900">
              <a:latin typeface="Raleway"/>
              <a:ea typeface="Raleway"/>
              <a:cs typeface="Raleway"/>
              <a:sym typeface="Raleway"/>
            </a:endParaRPr>
          </a:p>
          <a:p>
            <a:pPr indent="-306387" lvl="0" marL="457200" rtl="0" algn="l">
              <a:spcBef>
                <a:spcPts val="1000"/>
              </a:spcBef>
              <a:spcAft>
                <a:spcPts val="0"/>
              </a:spcAft>
              <a:buClr>
                <a:schemeClr val="dk1"/>
              </a:buClr>
              <a:buSzPct val="100000"/>
              <a:buFont typeface="Raleway"/>
              <a:buChar char="➔"/>
            </a:pPr>
            <a:r>
              <a:rPr b="1" lang="en" sz="4900">
                <a:solidFill>
                  <a:schemeClr val="dk1"/>
                </a:solidFill>
                <a:latin typeface="Raleway"/>
                <a:ea typeface="Raleway"/>
                <a:cs typeface="Raleway"/>
                <a:sym typeface="Raleway"/>
              </a:rPr>
              <a:t>Advocacy Tool</a:t>
            </a:r>
            <a:br>
              <a:rPr lang="en" sz="4900">
                <a:latin typeface="Raleway"/>
                <a:ea typeface="Raleway"/>
                <a:cs typeface="Raleway"/>
                <a:sym typeface="Raleway"/>
              </a:rPr>
            </a:br>
            <a:r>
              <a:rPr lang="en" sz="4900">
                <a:latin typeface="Raleway"/>
                <a:ea typeface="Raleway"/>
                <a:cs typeface="Raleway"/>
                <a:sym typeface="Raleway"/>
              </a:rPr>
              <a:t>Provided a one-pager to audience members, reminding them what SilverAlert is and the contact information for the State Senator.</a:t>
            </a:r>
            <a:endParaRPr sz="4900">
              <a:latin typeface="Raleway"/>
              <a:ea typeface="Raleway"/>
              <a:cs typeface="Raleway"/>
              <a:sym typeface="Raleway"/>
            </a:endParaRPr>
          </a:p>
          <a:p>
            <a:pPr indent="0" lvl="0" marL="457200" rtl="0" algn="l">
              <a:spcBef>
                <a:spcPts val="1000"/>
              </a:spcBef>
              <a:spcAft>
                <a:spcPts val="0"/>
              </a:spcAft>
              <a:buNone/>
            </a:pPr>
            <a:r>
              <a:t/>
            </a:r>
            <a:endParaRPr sz="4900">
              <a:latin typeface="Raleway"/>
              <a:ea typeface="Raleway"/>
              <a:cs typeface="Raleway"/>
              <a:sym typeface="Raleway"/>
            </a:endParaRPr>
          </a:p>
          <a:p>
            <a:pPr indent="-306387" lvl="0" marL="457200" rtl="0" algn="l">
              <a:spcBef>
                <a:spcPts val="1000"/>
              </a:spcBef>
              <a:spcAft>
                <a:spcPts val="0"/>
              </a:spcAft>
              <a:buClr>
                <a:schemeClr val="dk1"/>
              </a:buClr>
              <a:buSzPct val="100000"/>
              <a:buFont typeface="Raleway"/>
              <a:buChar char="➔"/>
            </a:pPr>
            <a:r>
              <a:rPr b="1" lang="en" sz="4900">
                <a:solidFill>
                  <a:schemeClr val="dk1"/>
                </a:solidFill>
                <a:latin typeface="Raleway"/>
                <a:ea typeface="Raleway"/>
                <a:cs typeface="Raleway"/>
                <a:sym typeface="Raleway"/>
              </a:rPr>
              <a:t>Practical Advocacy</a:t>
            </a:r>
            <a:br>
              <a:rPr lang="en" sz="4900">
                <a:latin typeface="Raleway"/>
                <a:ea typeface="Raleway"/>
                <a:cs typeface="Raleway"/>
                <a:sym typeface="Raleway"/>
              </a:rPr>
            </a:br>
            <a:r>
              <a:rPr lang="en" sz="4900">
                <a:latin typeface="Raleway"/>
                <a:ea typeface="Raleway"/>
                <a:cs typeface="Raleway"/>
                <a:sym typeface="Raleway"/>
              </a:rPr>
              <a:t>Identified ways to advocate inside Community with friends and neighbors, identified spaces of influence such as church and community centers </a:t>
            </a:r>
            <a:endParaRPr sz="4900">
              <a:latin typeface="Raleway"/>
              <a:ea typeface="Raleway"/>
              <a:cs typeface="Raleway"/>
              <a:sym typeface="Raleway"/>
            </a:endParaRPr>
          </a:p>
          <a:p>
            <a:pPr indent="0" lvl="0" marL="457200" rtl="0" algn="l">
              <a:spcBef>
                <a:spcPts val="1000"/>
              </a:spcBef>
              <a:spcAft>
                <a:spcPts val="0"/>
              </a:spcAft>
              <a:buNone/>
            </a:pPr>
            <a:r>
              <a:t/>
            </a:r>
            <a:endParaRPr sz="1200">
              <a:latin typeface="Raleway"/>
              <a:ea typeface="Raleway"/>
              <a:cs typeface="Raleway"/>
              <a:sym typeface="Raleway"/>
            </a:endParaRPr>
          </a:p>
          <a:p>
            <a:pPr indent="0" lvl="0" marL="0" rtl="0" algn="l">
              <a:spcBef>
                <a:spcPts val="1000"/>
              </a:spcBef>
              <a:spcAft>
                <a:spcPts val="0"/>
              </a:spcAft>
              <a:buNone/>
            </a:pPr>
            <a:r>
              <a:t/>
            </a:r>
            <a:endParaRPr sz="1200">
              <a:latin typeface="Raleway"/>
              <a:ea typeface="Raleway"/>
              <a:cs typeface="Raleway"/>
              <a:sym typeface="Raleway"/>
            </a:endParaRPr>
          </a:p>
          <a:p>
            <a:pPr indent="0" lvl="0" marL="457200" rtl="0" algn="l">
              <a:spcBef>
                <a:spcPts val="1000"/>
              </a:spcBef>
              <a:spcAft>
                <a:spcPts val="1000"/>
              </a:spcAft>
              <a:buNone/>
            </a:pPr>
            <a:r>
              <a:t/>
            </a:r>
            <a:endParaRPr sz="120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5"/>
          <p:cNvPicPr preferRelativeResize="0"/>
          <p:nvPr/>
        </p:nvPicPr>
        <p:blipFill rotWithShape="1">
          <a:blip r:embed="rId3">
            <a:alphaModFix/>
          </a:blip>
          <a:srcRect b="7813" l="0" r="0" t="7813"/>
          <a:stretch/>
        </p:blipFill>
        <p:spPr>
          <a:xfrm>
            <a:off x="0" y="0"/>
            <a:ext cx="9144000" cy="5143500"/>
          </a:xfrm>
          <a:prstGeom prst="rect">
            <a:avLst/>
          </a:prstGeom>
          <a:noFill/>
          <a:ln>
            <a:noFill/>
          </a:ln>
        </p:spPr>
      </p:pic>
      <p:sp>
        <p:nvSpPr>
          <p:cNvPr id="185" name="Google Shape;185;p25"/>
          <p:cNvSpPr txBox="1"/>
          <p:nvPr>
            <p:ph type="title"/>
          </p:nvPr>
        </p:nvSpPr>
        <p:spPr>
          <a:xfrm>
            <a:off x="260850" y="1823250"/>
            <a:ext cx="8622300" cy="197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The road to advocacy starts with </a:t>
            </a:r>
            <a:r>
              <a:rPr lang="en">
                <a:solidFill>
                  <a:schemeClr val="accent6"/>
                </a:solidFill>
              </a:rPr>
              <a:t>you!</a:t>
            </a:r>
            <a:endParaRPr>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9" name="Shape 189"/>
        <p:cNvGrpSpPr/>
        <p:nvPr/>
      </p:nvGrpSpPr>
      <p:grpSpPr>
        <a:xfrm>
          <a:off x="0" y="0"/>
          <a:ext cx="0" cy="0"/>
          <a:chOff x="0" y="0"/>
          <a:chExt cx="0" cy="0"/>
        </a:xfrm>
      </p:grpSpPr>
      <p:pic>
        <p:nvPicPr>
          <p:cNvPr id="190" name="Google Shape;190;p26"/>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91" name="Google Shape;191;p26"/>
          <p:cNvSpPr txBox="1"/>
          <p:nvPr/>
        </p:nvSpPr>
        <p:spPr>
          <a:xfrm>
            <a:off x="2855550" y="549722"/>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Raleway"/>
                <a:ea typeface="Raleway"/>
                <a:cs typeface="Raleway"/>
                <a:sym typeface="Raleway"/>
              </a:rPr>
              <a:t>Thank you</a:t>
            </a:r>
            <a:r>
              <a:rPr b="1" lang="en" sz="3000">
                <a:solidFill>
                  <a:schemeClr val="lt2"/>
                </a:solidFill>
                <a:latin typeface="Raleway"/>
                <a:ea typeface="Raleway"/>
                <a:cs typeface="Raleway"/>
                <a:sym typeface="Raleway"/>
              </a:rPr>
              <a:t>!</a:t>
            </a:r>
            <a:endParaRPr b="1" sz="3000">
              <a:solidFill>
                <a:schemeClr val="lt2"/>
              </a:solidFill>
              <a:latin typeface="Raleway"/>
              <a:ea typeface="Raleway"/>
              <a:cs typeface="Raleway"/>
              <a:sym typeface="Raleway"/>
            </a:endParaRPr>
          </a:p>
        </p:txBody>
      </p:sp>
      <p:sp>
        <p:nvSpPr>
          <p:cNvPr id="192" name="Google Shape;192;p26"/>
          <p:cNvSpPr txBox="1"/>
          <p:nvPr>
            <p:ph idx="4294967295" type="body"/>
          </p:nvPr>
        </p:nvSpPr>
        <p:spPr>
          <a:xfrm>
            <a:off x="2855550" y="1377473"/>
            <a:ext cx="3432900" cy="3023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Clr>
                <a:schemeClr val="dk2"/>
              </a:buClr>
              <a:buSzPts val="1100"/>
              <a:buFont typeface="Arial"/>
              <a:buNone/>
            </a:pPr>
            <a:r>
              <a:rPr b="1" lang="en" sz="1200">
                <a:latin typeface="Raleway"/>
                <a:ea typeface="Raleway"/>
                <a:cs typeface="Raleway"/>
                <a:sym typeface="Raleway"/>
              </a:rPr>
              <a:t>Adriana Jurado</a:t>
            </a:r>
            <a:endParaRPr b="1" sz="1200">
              <a:latin typeface="Raleway"/>
              <a:ea typeface="Raleway"/>
              <a:cs typeface="Raleway"/>
              <a:sym typeface="Raleway"/>
            </a:endParaRPr>
          </a:p>
          <a:p>
            <a:pPr indent="0" lvl="0" marL="0" rtl="0" algn="ctr">
              <a:spcBef>
                <a:spcPts val="1200"/>
              </a:spcBef>
              <a:spcAft>
                <a:spcPts val="0"/>
              </a:spcAft>
              <a:buClr>
                <a:schemeClr val="dk2"/>
              </a:buClr>
              <a:buSzPts val="1100"/>
              <a:buFont typeface="Arial"/>
              <a:buNone/>
            </a:pPr>
            <a:r>
              <a:rPr lang="en" sz="1200">
                <a:latin typeface="Raleway"/>
                <a:ea typeface="Raleway"/>
                <a:cs typeface="Raleway"/>
                <a:sym typeface="Raleway"/>
              </a:rPr>
              <a:t>amj144@pitt.edu</a:t>
            </a:r>
            <a:endParaRPr sz="1200">
              <a:latin typeface="Raleway"/>
              <a:ea typeface="Raleway"/>
              <a:cs typeface="Raleway"/>
              <a:sym typeface="Raleway"/>
            </a:endParaRPr>
          </a:p>
          <a:p>
            <a:pPr indent="0" lvl="0" marL="0" rtl="0" algn="ctr">
              <a:spcBef>
                <a:spcPts val="1200"/>
              </a:spcBef>
              <a:spcAft>
                <a:spcPts val="0"/>
              </a:spcAft>
              <a:buClr>
                <a:schemeClr val="dk2"/>
              </a:buClr>
              <a:buSzPts val="1100"/>
              <a:buFont typeface="Arial"/>
              <a:buNone/>
            </a:pPr>
            <a:r>
              <a:t/>
            </a:r>
            <a:endParaRPr sz="1200">
              <a:latin typeface="Raleway"/>
              <a:ea typeface="Raleway"/>
              <a:cs typeface="Raleway"/>
              <a:sym typeface="Raleway"/>
            </a:endParaRPr>
          </a:p>
          <a:p>
            <a:pPr indent="0" lvl="0" marL="0" rtl="0" algn="ctr">
              <a:spcBef>
                <a:spcPts val="1200"/>
              </a:spcBef>
              <a:spcAft>
                <a:spcPts val="0"/>
              </a:spcAft>
              <a:buClr>
                <a:schemeClr val="dk2"/>
              </a:buClr>
              <a:buSzPts val="1100"/>
              <a:buFont typeface="Arial"/>
              <a:buNone/>
            </a:pPr>
            <a:r>
              <a:rPr b="1" lang="en" sz="1200">
                <a:latin typeface="Raleway"/>
                <a:ea typeface="Raleway"/>
                <a:cs typeface="Raleway"/>
                <a:sym typeface="Raleway"/>
              </a:rPr>
              <a:t>Joan Soulliere</a:t>
            </a:r>
            <a:endParaRPr b="1" sz="1200">
              <a:latin typeface="Raleway"/>
              <a:ea typeface="Raleway"/>
              <a:cs typeface="Raleway"/>
              <a:sym typeface="Raleway"/>
            </a:endParaRPr>
          </a:p>
          <a:p>
            <a:pPr indent="0" lvl="0" marL="0" rtl="0" algn="ctr">
              <a:spcBef>
                <a:spcPts val="1200"/>
              </a:spcBef>
              <a:spcAft>
                <a:spcPts val="0"/>
              </a:spcAft>
              <a:buClr>
                <a:schemeClr val="dk2"/>
              </a:buClr>
              <a:buSzPts val="1100"/>
              <a:buFont typeface="Arial"/>
              <a:buNone/>
            </a:pPr>
            <a:r>
              <a:rPr lang="en" sz="1200">
                <a:latin typeface="Raleway"/>
                <a:ea typeface="Raleway"/>
                <a:cs typeface="Raleway"/>
                <a:sym typeface="Raleway"/>
              </a:rPr>
              <a:t>jls492@pitt.edu</a:t>
            </a:r>
            <a:endParaRPr sz="1200">
              <a:latin typeface="Raleway"/>
              <a:ea typeface="Raleway"/>
              <a:cs typeface="Raleway"/>
              <a:sym typeface="Raleway"/>
            </a:endParaRPr>
          </a:p>
          <a:p>
            <a:pPr indent="0" lvl="0" marL="0" rtl="0" algn="ctr">
              <a:spcBef>
                <a:spcPts val="1200"/>
              </a:spcBef>
              <a:spcAft>
                <a:spcPts val="0"/>
              </a:spcAft>
              <a:buClr>
                <a:schemeClr val="dk2"/>
              </a:buClr>
              <a:buSzPts val="1100"/>
              <a:buFont typeface="Arial"/>
              <a:buNone/>
            </a:pPr>
            <a:r>
              <a:t/>
            </a:r>
            <a:endParaRPr sz="1200">
              <a:latin typeface="Raleway"/>
              <a:ea typeface="Raleway"/>
              <a:cs typeface="Raleway"/>
              <a:sym typeface="Raleway"/>
            </a:endParaRPr>
          </a:p>
          <a:p>
            <a:pPr indent="0" lvl="0" marL="0" rtl="0" algn="ctr">
              <a:spcBef>
                <a:spcPts val="1200"/>
              </a:spcBef>
              <a:spcAft>
                <a:spcPts val="0"/>
              </a:spcAft>
              <a:buClr>
                <a:schemeClr val="dk2"/>
              </a:buClr>
              <a:buSzPts val="1100"/>
              <a:buFont typeface="Arial"/>
              <a:buNone/>
            </a:pPr>
            <a:r>
              <a:rPr b="1" lang="en" sz="1200">
                <a:latin typeface="Raleway"/>
                <a:ea typeface="Raleway"/>
                <a:cs typeface="Raleway"/>
                <a:sym typeface="Raleway"/>
              </a:rPr>
              <a:t>Rachel Mulholland</a:t>
            </a:r>
            <a:endParaRPr b="1" sz="1200">
              <a:latin typeface="Raleway"/>
              <a:ea typeface="Raleway"/>
              <a:cs typeface="Raleway"/>
              <a:sym typeface="Raleway"/>
            </a:endParaRPr>
          </a:p>
          <a:p>
            <a:pPr indent="0" lvl="0" marL="0" rtl="0" algn="ctr">
              <a:spcBef>
                <a:spcPts val="1200"/>
              </a:spcBef>
              <a:spcAft>
                <a:spcPts val="0"/>
              </a:spcAft>
              <a:buClr>
                <a:schemeClr val="dk2"/>
              </a:buClr>
              <a:buSzPts val="1100"/>
              <a:buFont typeface="Arial"/>
              <a:buNone/>
            </a:pPr>
            <a:r>
              <a:rPr lang="en" sz="1200">
                <a:latin typeface="Raleway"/>
                <a:ea typeface="Raleway"/>
                <a:cs typeface="Raleway"/>
                <a:sym typeface="Raleway"/>
              </a:rPr>
              <a:t>rem192@pitt.edu</a:t>
            </a:r>
            <a:endParaRPr sz="1200">
              <a:latin typeface="Raleway"/>
              <a:ea typeface="Raleway"/>
              <a:cs typeface="Raleway"/>
              <a:sym typeface="Raleway"/>
            </a:endParaRPr>
          </a:p>
          <a:p>
            <a:pPr indent="0" lvl="0" marL="0" rtl="0" algn="l">
              <a:spcBef>
                <a:spcPts val="1200"/>
              </a:spcBef>
              <a:spcAft>
                <a:spcPts val="1200"/>
              </a:spcAft>
              <a:buNone/>
            </a:pPr>
            <a:r>
              <a:t/>
            </a:r>
            <a:endParaRPr sz="1200" u="sng">
              <a:solidFill>
                <a:schemeClr val="dk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idx="1" type="subTitle"/>
          </p:nvPr>
        </p:nvSpPr>
        <p:spPr>
          <a:xfrm>
            <a:off x="387900" y="3669975"/>
            <a:ext cx="8368200" cy="973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700">
                <a:highlight>
                  <a:schemeClr val="dk1"/>
                </a:highlight>
                <a:latin typeface="Raleway"/>
                <a:ea typeface="Raleway"/>
                <a:cs typeface="Raleway"/>
                <a:sym typeface="Raleway"/>
              </a:rPr>
              <a:t>Presented by Adriana Jurado, Rachel Mulholland  &amp; Joan Soulliere</a:t>
            </a:r>
            <a:endParaRPr b="1" sz="1700">
              <a:highlight>
                <a:schemeClr val="dk1"/>
              </a:highlight>
              <a:latin typeface="Raleway"/>
              <a:ea typeface="Raleway"/>
              <a:cs typeface="Raleway"/>
              <a:sym typeface="Raleway"/>
            </a:endParaRPr>
          </a:p>
          <a:p>
            <a:pPr indent="0" lvl="0" marL="0" rtl="0" algn="l">
              <a:spcBef>
                <a:spcPts val="0"/>
              </a:spcBef>
              <a:spcAft>
                <a:spcPts val="0"/>
              </a:spcAft>
              <a:buNone/>
            </a:pPr>
            <a:r>
              <a:t/>
            </a:r>
            <a:endParaRPr b="1" sz="1700">
              <a:highlight>
                <a:schemeClr val="dk1"/>
              </a:highlight>
              <a:latin typeface="Raleway"/>
              <a:ea typeface="Raleway"/>
              <a:cs typeface="Raleway"/>
              <a:sym typeface="Raleway"/>
            </a:endParaRPr>
          </a:p>
          <a:p>
            <a:pPr indent="0" lvl="0" marL="0" rtl="0" algn="l">
              <a:spcBef>
                <a:spcPts val="0"/>
              </a:spcBef>
              <a:spcAft>
                <a:spcPts val="0"/>
              </a:spcAft>
              <a:buNone/>
            </a:pPr>
            <a:r>
              <a:rPr b="1" lang="en" sz="1700">
                <a:highlight>
                  <a:schemeClr val="dk1"/>
                </a:highlight>
                <a:latin typeface="Raleway"/>
                <a:ea typeface="Raleway"/>
                <a:cs typeface="Raleway"/>
                <a:sym typeface="Raleway"/>
              </a:rPr>
              <a:t>The Hartford Partnership Program for Aging Fellowship,  University of Pittsburgh, School of Social Work. </a:t>
            </a:r>
            <a:endParaRPr b="1" sz="2900">
              <a:highlight>
                <a:schemeClr val="dk1"/>
              </a:highlight>
              <a:latin typeface="Raleway"/>
              <a:ea typeface="Raleway"/>
              <a:cs typeface="Raleway"/>
              <a:sym typeface="Raleway"/>
            </a:endParaRPr>
          </a:p>
        </p:txBody>
      </p:sp>
      <p:pic>
        <p:nvPicPr>
          <p:cNvPr id="93" name="Google Shape;93;p14"/>
          <p:cNvPicPr preferRelativeResize="0"/>
          <p:nvPr/>
        </p:nvPicPr>
        <p:blipFill>
          <a:blip r:embed="rId3">
            <a:alphaModFix/>
          </a:blip>
          <a:stretch>
            <a:fillRect/>
          </a:stretch>
        </p:blipFill>
        <p:spPr>
          <a:xfrm>
            <a:off x="2977737" y="199600"/>
            <a:ext cx="3188525" cy="3173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 name="Shape 97"/>
        <p:cNvGrpSpPr/>
        <p:nvPr/>
      </p:nvGrpSpPr>
      <p:grpSpPr>
        <a:xfrm>
          <a:off x="0" y="0"/>
          <a:ext cx="0" cy="0"/>
          <a:chOff x="0" y="0"/>
          <a:chExt cx="0" cy="0"/>
        </a:xfrm>
      </p:grpSpPr>
      <p:sp>
        <p:nvSpPr>
          <p:cNvPr id="98" name="Google Shape;98;p1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lt1"/>
                </a:solidFill>
                <a:latin typeface="Raleway"/>
                <a:ea typeface="Raleway"/>
                <a:cs typeface="Raleway"/>
                <a:sym typeface="Raleway"/>
              </a:rPr>
              <a:t>The Silver Alert: Locating Our Missing Elderly</a:t>
            </a:r>
            <a:endParaRPr b="1">
              <a:solidFill>
                <a:schemeClr val="lt1"/>
              </a:solidFill>
              <a:latin typeface="Raleway"/>
              <a:ea typeface="Raleway"/>
              <a:cs typeface="Raleway"/>
              <a:sym typeface="Raleway"/>
            </a:endParaRPr>
          </a:p>
        </p:txBody>
      </p:sp>
      <p:sp>
        <p:nvSpPr>
          <p:cNvPr id="99" name="Google Shape;99;p15"/>
          <p:cNvSpPr txBox="1"/>
          <p:nvPr>
            <p:ph idx="2" type="body"/>
          </p:nvPr>
        </p:nvSpPr>
        <p:spPr>
          <a:xfrm>
            <a:off x="4513500" y="1222400"/>
            <a:ext cx="4318800" cy="2538900"/>
          </a:xfrm>
          <a:prstGeom prst="rect">
            <a:avLst/>
          </a:prstGeom>
        </p:spPr>
        <p:txBody>
          <a:bodyPr anchorCtr="0" anchor="t" bIns="91425" lIns="91425" spcFirstLastPara="1" rIns="91425" wrap="square" tIns="91425">
            <a:normAutofit fontScale="77500" lnSpcReduction="20000"/>
          </a:bodyPr>
          <a:lstStyle/>
          <a:p>
            <a:pPr indent="0" lvl="0" marL="457200" rtl="0" algn="l">
              <a:spcBef>
                <a:spcPts val="0"/>
              </a:spcBef>
              <a:spcAft>
                <a:spcPts val="0"/>
              </a:spcAft>
              <a:buNone/>
            </a:pPr>
            <a:r>
              <a:t/>
            </a:r>
            <a:endParaRPr sz="2200">
              <a:solidFill>
                <a:schemeClr val="lt1"/>
              </a:solidFill>
              <a:latin typeface="Raleway"/>
              <a:ea typeface="Raleway"/>
              <a:cs typeface="Raleway"/>
              <a:sym typeface="Raleway"/>
            </a:endParaRPr>
          </a:p>
          <a:p>
            <a:pPr indent="0" lvl="0" marL="0" rtl="0" algn="l">
              <a:spcBef>
                <a:spcPts val="1200"/>
              </a:spcBef>
              <a:spcAft>
                <a:spcPts val="0"/>
              </a:spcAft>
              <a:buNone/>
            </a:pPr>
            <a:r>
              <a:rPr lang="en" sz="2608">
                <a:solidFill>
                  <a:schemeClr val="lt1"/>
                </a:solidFill>
                <a:latin typeface="Raleway"/>
                <a:ea typeface="Raleway"/>
                <a:cs typeface="Raleway"/>
                <a:sym typeface="Raleway"/>
              </a:rPr>
              <a:t>Statewide public alert for </a:t>
            </a:r>
            <a:r>
              <a:rPr lang="en" sz="2608">
                <a:solidFill>
                  <a:srgbClr val="FFD966"/>
                </a:solidFill>
                <a:latin typeface="Raleway"/>
                <a:ea typeface="Raleway"/>
                <a:cs typeface="Raleway"/>
                <a:sym typeface="Raleway"/>
              </a:rPr>
              <a:t>missing</a:t>
            </a:r>
            <a:r>
              <a:rPr lang="en" sz="2608">
                <a:solidFill>
                  <a:schemeClr val="lt1"/>
                </a:solidFill>
                <a:latin typeface="Raleway"/>
                <a:ea typeface="Raleway"/>
                <a:cs typeface="Raleway"/>
                <a:sym typeface="Raleway"/>
              </a:rPr>
              <a:t> adults</a:t>
            </a:r>
            <a:endParaRPr sz="2608">
              <a:solidFill>
                <a:schemeClr val="lt1"/>
              </a:solidFill>
              <a:latin typeface="Raleway"/>
              <a:ea typeface="Raleway"/>
              <a:cs typeface="Raleway"/>
              <a:sym typeface="Raleway"/>
            </a:endParaRPr>
          </a:p>
          <a:p>
            <a:pPr indent="-356951" lvl="0" marL="457200" rtl="0" algn="l">
              <a:spcBef>
                <a:spcPts val="1200"/>
              </a:spcBef>
              <a:spcAft>
                <a:spcPts val="0"/>
              </a:spcAft>
              <a:buClr>
                <a:schemeClr val="lt1"/>
              </a:buClr>
              <a:buSzPct val="100000"/>
              <a:buFont typeface="Raleway"/>
              <a:buChar char="●"/>
            </a:pPr>
            <a:r>
              <a:rPr b="1" lang="en" sz="2608">
                <a:solidFill>
                  <a:srgbClr val="FFD966"/>
                </a:solidFill>
                <a:latin typeface="Raleway"/>
                <a:ea typeface="Raleway"/>
                <a:cs typeface="Raleway"/>
                <a:sym typeface="Raleway"/>
              </a:rPr>
              <a:t>Over the age of 65 </a:t>
            </a:r>
            <a:endParaRPr b="1" sz="2608">
              <a:solidFill>
                <a:srgbClr val="FFD966"/>
              </a:solidFill>
              <a:latin typeface="Raleway"/>
              <a:ea typeface="Raleway"/>
              <a:cs typeface="Raleway"/>
              <a:sym typeface="Raleway"/>
            </a:endParaRPr>
          </a:p>
          <a:p>
            <a:pPr indent="-356951" lvl="0" marL="457200" rtl="0" algn="l">
              <a:spcBef>
                <a:spcPts val="0"/>
              </a:spcBef>
              <a:spcAft>
                <a:spcPts val="0"/>
              </a:spcAft>
              <a:buClr>
                <a:schemeClr val="lt1"/>
              </a:buClr>
              <a:buSzPct val="100000"/>
              <a:buFont typeface="Raleway"/>
              <a:buChar char="●"/>
            </a:pPr>
            <a:r>
              <a:rPr lang="en" sz="2608">
                <a:solidFill>
                  <a:schemeClr val="lt1"/>
                </a:solidFill>
                <a:latin typeface="Raleway"/>
                <a:ea typeface="Raleway"/>
                <a:cs typeface="Raleway"/>
                <a:sym typeface="Raleway"/>
              </a:rPr>
              <a:t>Dementias and cognitive difficulties</a:t>
            </a:r>
            <a:endParaRPr sz="2608">
              <a:solidFill>
                <a:schemeClr val="lt1"/>
              </a:solidFill>
              <a:latin typeface="Raleway"/>
              <a:ea typeface="Raleway"/>
              <a:cs typeface="Raleway"/>
              <a:sym typeface="Raleway"/>
            </a:endParaRPr>
          </a:p>
          <a:p>
            <a:pPr indent="0" lvl="0" marL="457200" rtl="0" algn="ctr">
              <a:spcBef>
                <a:spcPts val="1200"/>
              </a:spcBef>
              <a:spcAft>
                <a:spcPts val="1200"/>
              </a:spcAft>
              <a:buNone/>
            </a:pPr>
            <a:r>
              <a:t/>
            </a:r>
            <a:endParaRPr>
              <a:solidFill>
                <a:schemeClr val="lt1"/>
              </a:solidFill>
              <a:latin typeface="Raleway"/>
              <a:ea typeface="Raleway"/>
              <a:cs typeface="Raleway"/>
              <a:sym typeface="Raleway"/>
            </a:endParaRPr>
          </a:p>
        </p:txBody>
      </p:sp>
      <p:pic>
        <p:nvPicPr>
          <p:cNvPr descr="FOLLOW US:&#10;Facebook | https://www.facebook.com/KPRC2&#10;Twitter | https://twitter.com/KPRC2&#10;Instagram | https://www.instagram.com/kprc2&#10;SUBSCRIBE HERE:&#10;https://www.youtube.com/channel/UCKQECjul8nw1KW_JzfBTP1A&#10;BECOME A KPRC 2 INSIDER:&#10;https://www.click2houston.com/" id="100" name="Google Shape;100;p15" title="Silver Alert issued for missing older adult man">
            <a:hlinkClick r:id="rId3"/>
          </p:cNvPr>
          <p:cNvPicPr preferRelativeResize="0"/>
          <p:nvPr/>
        </p:nvPicPr>
        <p:blipFill>
          <a:blip r:embed="rId4">
            <a:alphaModFix/>
          </a:blip>
          <a:stretch>
            <a:fillRect/>
          </a:stretch>
        </p:blipFill>
        <p:spPr>
          <a:xfrm>
            <a:off x="671525" y="1714500"/>
            <a:ext cx="3048000" cy="1714500"/>
          </a:xfrm>
          <a:prstGeom prst="rect">
            <a:avLst/>
          </a:prstGeom>
          <a:noFill/>
          <a:ln>
            <a:noFill/>
          </a:ln>
        </p:spPr>
      </p:pic>
      <p:sp>
        <p:nvSpPr>
          <p:cNvPr id="101" name="Google Shape;101;p15"/>
          <p:cNvSpPr txBox="1"/>
          <p:nvPr/>
        </p:nvSpPr>
        <p:spPr>
          <a:xfrm>
            <a:off x="482675" y="4309950"/>
            <a:ext cx="75081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highlight>
                  <a:schemeClr val="dk1"/>
                </a:highlight>
                <a:latin typeface="Times New Roman"/>
                <a:ea typeface="Times New Roman"/>
                <a:cs typeface="Times New Roman"/>
                <a:sym typeface="Times New Roman"/>
              </a:rPr>
              <a:t>Parentgiving, Inc. (n.d.). </a:t>
            </a:r>
            <a:r>
              <a:rPr i="1" lang="en" sz="1100">
                <a:solidFill>
                  <a:schemeClr val="lt1"/>
                </a:solidFill>
                <a:highlight>
                  <a:schemeClr val="dk1"/>
                </a:highlight>
                <a:latin typeface="Times New Roman"/>
                <a:ea typeface="Times New Roman"/>
                <a:cs typeface="Times New Roman"/>
                <a:sym typeface="Times New Roman"/>
              </a:rPr>
              <a:t>Silver Alert System | Elderly Safety</a:t>
            </a:r>
            <a:r>
              <a:rPr lang="en" sz="1100">
                <a:solidFill>
                  <a:schemeClr val="lt1"/>
                </a:solidFill>
                <a:highlight>
                  <a:schemeClr val="dk1"/>
                </a:highlight>
                <a:latin typeface="Times New Roman"/>
                <a:ea typeface="Times New Roman"/>
                <a:cs typeface="Times New Roman"/>
                <a:sym typeface="Times New Roman"/>
              </a:rPr>
              <a:t>. </a:t>
            </a:r>
            <a:r>
              <a:rPr lang="en" sz="1100" u="sng">
                <a:solidFill>
                  <a:schemeClr val="lt1"/>
                </a:solidFill>
                <a:highlight>
                  <a:schemeClr val="dk1"/>
                </a:highlight>
                <a:latin typeface="Times New Roman"/>
                <a:ea typeface="Times New Roman"/>
                <a:cs typeface="Times New Roman"/>
                <a:sym typeface="Times New Roman"/>
                <a:hlinkClick r:id="rId5">
                  <a:extLst>
                    <a:ext uri="{A12FA001-AC4F-418D-AE19-62706E023703}">
                      <ahyp:hlinkClr val="tx"/>
                    </a:ext>
                  </a:extLst>
                </a:hlinkClick>
              </a:rPr>
              <a:t>h</a:t>
            </a:r>
            <a:r>
              <a:rPr lang="en" sz="1100">
                <a:solidFill>
                  <a:schemeClr val="lt1"/>
                </a:solidFill>
                <a:highlight>
                  <a:schemeClr val="dk1"/>
                </a:highlight>
                <a:uFill>
                  <a:noFill/>
                </a:uFill>
                <a:latin typeface="Times New Roman"/>
                <a:ea typeface="Times New Roman"/>
                <a:cs typeface="Times New Roman"/>
                <a:sym typeface="Times New Roman"/>
                <a:hlinkClick r:id="rId6">
                  <a:extLst>
                    <a:ext uri="{A12FA001-AC4F-418D-AE19-62706E023703}">
                      <ahyp:hlinkClr val="tx"/>
                    </a:ext>
                  </a:extLst>
                </a:hlinkClick>
              </a:rPr>
              <a:t>ttps://www.parentgiving.com/elder-care/the-silver-alert-system-finding-our-missing-elderly/</a:t>
            </a:r>
            <a:endParaRPr sz="1100">
              <a:solidFill>
                <a:schemeClr val="lt1"/>
              </a:solidFill>
              <a:highlight>
                <a:schemeClr val="dk1"/>
              </a:highlight>
              <a:latin typeface="Times New Roman"/>
              <a:ea typeface="Times New Roman"/>
              <a:cs typeface="Times New Roman"/>
              <a:sym typeface="Times New Roman"/>
            </a:endParaRPr>
          </a:p>
          <a:p>
            <a:pPr indent="0" lvl="0" marL="0" rtl="0" algn="l">
              <a:spcBef>
                <a:spcPts val="0"/>
              </a:spcBef>
              <a:spcAft>
                <a:spcPts val="0"/>
              </a:spcAft>
              <a:buClr>
                <a:schemeClr val="dk2"/>
              </a:buClr>
              <a:buSzPts val="1100"/>
              <a:buFont typeface="Arial"/>
              <a:buNone/>
            </a:pPr>
            <a:r>
              <a:t/>
            </a:r>
            <a:endParaRPr sz="1100">
              <a:solidFill>
                <a:srgbClr val="05103E"/>
              </a:solidFill>
              <a:highlight>
                <a:schemeClr val="lt1"/>
              </a:highlight>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311700" y="410000"/>
            <a:ext cx="8520600" cy="607800"/>
          </a:xfrm>
          <a:prstGeom prst="rect">
            <a:avLst/>
          </a:prstGeom>
          <a:solidFill>
            <a:schemeClr val="dk1"/>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solidFill>
                  <a:schemeClr val="lt1"/>
                </a:solidFill>
                <a:highlight>
                  <a:schemeClr val="dk1"/>
                </a:highlight>
                <a:latin typeface="Raleway"/>
                <a:ea typeface="Raleway"/>
                <a:cs typeface="Raleway"/>
                <a:sym typeface="Raleway"/>
              </a:rPr>
              <a:t>Why  is the Silver Alert System Needed?</a:t>
            </a:r>
            <a:endParaRPr b="1">
              <a:highlight>
                <a:schemeClr val="dk1"/>
              </a:highlight>
              <a:latin typeface="Raleway"/>
              <a:ea typeface="Raleway"/>
              <a:cs typeface="Raleway"/>
              <a:sym typeface="Raleway"/>
            </a:endParaRPr>
          </a:p>
        </p:txBody>
      </p:sp>
      <p:sp>
        <p:nvSpPr>
          <p:cNvPr id="107" name="Google Shape;107;p16"/>
          <p:cNvSpPr txBox="1"/>
          <p:nvPr>
            <p:ph idx="1" type="body"/>
          </p:nvPr>
        </p:nvSpPr>
        <p:spPr>
          <a:xfrm>
            <a:off x="311700" y="1229975"/>
            <a:ext cx="8520600" cy="3339000"/>
          </a:xfrm>
          <a:prstGeom prst="rect">
            <a:avLst/>
          </a:prstGeom>
          <a:solidFill>
            <a:schemeClr val="dk1"/>
          </a:solidFill>
        </p:spPr>
        <p:txBody>
          <a:bodyPr anchorCtr="0" anchor="t" bIns="91425" lIns="91425" spcFirstLastPara="1" rIns="91425" wrap="square" tIns="91425">
            <a:normAutofit/>
          </a:bodyPr>
          <a:lstStyle/>
          <a:p>
            <a:pPr indent="0" lvl="0" marL="0" rtl="0" algn="ctr">
              <a:spcBef>
                <a:spcPts val="0"/>
              </a:spcBef>
              <a:spcAft>
                <a:spcPts val="0"/>
              </a:spcAft>
              <a:buNone/>
            </a:pPr>
            <a:r>
              <a:rPr b="1" lang="en" sz="1600">
                <a:solidFill>
                  <a:srgbClr val="FFD966"/>
                </a:solidFill>
                <a:latin typeface="Raleway"/>
                <a:ea typeface="Raleway"/>
                <a:cs typeface="Raleway"/>
                <a:sym typeface="Raleway"/>
              </a:rPr>
              <a:t>According to the National Alzheimer’s Association:</a:t>
            </a:r>
            <a:endParaRPr b="1" sz="1600">
              <a:solidFill>
                <a:srgbClr val="FFD966"/>
              </a:solidFill>
              <a:latin typeface="Raleway"/>
              <a:ea typeface="Raleway"/>
              <a:cs typeface="Raleway"/>
              <a:sym typeface="Raleway"/>
            </a:endParaRPr>
          </a:p>
          <a:p>
            <a:pPr indent="0" lvl="0" marL="0" rtl="0" algn="l">
              <a:spcBef>
                <a:spcPts val="1200"/>
              </a:spcBef>
              <a:spcAft>
                <a:spcPts val="0"/>
              </a:spcAft>
              <a:buNone/>
            </a:pPr>
            <a:r>
              <a:rPr b="1" lang="en" sz="2000">
                <a:solidFill>
                  <a:srgbClr val="FFD966"/>
                </a:solidFill>
                <a:latin typeface="Raleway"/>
                <a:ea typeface="Raleway"/>
                <a:cs typeface="Raleway"/>
                <a:sym typeface="Raleway"/>
              </a:rPr>
              <a:t>6 out of 10</a:t>
            </a:r>
            <a:r>
              <a:rPr lang="en" sz="2000">
                <a:solidFill>
                  <a:schemeClr val="lt1"/>
                </a:solidFill>
                <a:latin typeface="Raleway"/>
                <a:ea typeface="Raleway"/>
                <a:cs typeface="Raleway"/>
                <a:sym typeface="Raleway"/>
              </a:rPr>
              <a:t> people with Alzheimer’s disease will wander from their homes of caregiving facilities</a:t>
            </a:r>
            <a:endParaRPr sz="2000">
              <a:solidFill>
                <a:schemeClr val="lt1"/>
              </a:solidFill>
              <a:latin typeface="Raleway"/>
              <a:ea typeface="Raleway"/>
              <a:cs typeface="Raleway"/>
              <a:sym typeface="Raleway"/>
            </a:endParaRPr>
          </a:p>
          <a:p>
            <a:pPr indent="0" lvl="0" marL="0" rtl="0" algn="l">
              <a:spcBef>
                <a:spcPts val="1200"/>
              </a:spcBef>
              <a:spcAft>
                <a:spcPts val="0"/>
              </a:spcAft>
              <a:buNone/>
            </a:pPr>
            <a:r>
              <a:t/>
            </a:r>
            <a:endParaRPr sz="200">
              <a:solidFill>
                <a:schemeClr val="lt1"/>
              </a:solidFill>
              <a:latin typeface="Raleway"/>
              <a:ea typeface="Raleway"/>
              <a:cs typeface="Raleway"/>
              <a:sym typeface="Raleway"/>
            </a:endParaRPr>
          </a:p>
          <a:p>
            <a:pPr indent="0" lvl="0" marL="0" rtl="0" algn="l">
              <a:spcBef>
                <a:spcPts val="1200"/>
              </a:spcBef>
              <a:spcAft>
                <a:spcPts val="0"/>
              </a:spcAft>
              <a:buNone/>
            </a:pPr>
            <a:r>
              <a:rPr lang="en" sz="2000">
                <a:solidFill>
                  <a:schemeClr val="lt1"/>
                </a:solidFill>
                <a:latin typeface="Raleway"/>
                <a:ea typeface="Raleway"/>
                <a:cs typeface="Raleway"/>
                <a:sym typeface="Raleway"/>
              </a:rPr>
              <a:t>If not found within a 24-hour period, up to </a:t>
            </a:r>
            <a:r>
              <a:rPr b="1" lang="en" sz="2000">
                <a:solidFill>
                  <a:srgbClr val="FFD966"/>
                </a:solidFill>
                <a:latin typeface="Raleway"/>
                <a:ea typeface="Raleway"/>
                <a:cs typeface="Raleway"/>
                <a:sym typeface="Raleway"/>
              </a:rPr>
              <a:t>half</a:t>
            </a:r>
            <a:r>
              <a:rPr lang="en" sz="2000">
                <a:solidFill>
                  <a:srgbClr val="FFD966"/>
                </a:solidFill>
                <a:latin typeface="Raleway"/>
                <a:ea typeface="Raleway"/>
                <a:cs typeface="Raleway"/>
                <a:sym typeface="Raleway"/>
              </a:rPr>
              <a:t> </a:t>
            </a:r>
            <a:r>
              <a:rPr lang="en" sz="2000">
                <a:solidFill>
                  <a:schemeClr val="lt1"/>
                </a:solidFill>
                <a:latin typeface="Raleway"/>
                <a:ea typeface="Raleway"/>
                <a:cs typeface="Raleway"/>
                <a:sym typeface="Raleway"/>
              </a:rPr>
              <a:t>will suffer serious injury or death.</a:t>
            </a:r>
            <a:endParaRPr>
              <a:solidFill>
                <a:schemeClr val="lt1"/>
              </a:solidFill>
              <a:latin typeface="Raleway"/>
              <a:ea typeface="Raleway"/>
              <a:cs typeface="Raleway"/>
              <a:sym typeface="Raleway"/>
            </a:endParaRPr>
          </a:p>
          <a:p>
            <a:pPr indent="0" lvl="0" marL="0" rtl="0" algn="l">
              <a:spcBef>
                <a:spcPts val="1200"/>
              </a:spcBef>
              <a:spcAft>
                <a:spcPts val="1200"/>
              </a:spcAft>
              <a:buNone/>
            </a:pPr>
            <a:r>
              <a:rPr lang="en" sz="2000">
                <a:solidFill>
                  <a:schemeClr val="lt1"/>
                </a:solidFill>
                <a:latin typeface="Raleway"/>
                <a:ea typeface="Raleway"/>
                <a:cs typeface="Raleway"/>
                <a:sym typeface="Raleway"/>
              </a:rPr>
              <a:t>A person living with Alzheimer’s or other dementias can become </a:t>
            </a:r>
            <a:r>
              <a:rPr b="1" lang="en" sz="2000">
                <a:solidFill>
                  <a:srgbClr val="FFD966"/>
                </a:solidFill>
                <a:latin typeface="Raleway"/>
                <a:ea typeface="Raleway"/>
                <a:cs typeface="Raleway"/>
                <a:sym typeface="Raleway"/>
              </a:rPr>
              <a:t>lost </a:t>
            </a:r>
            <a:r>
              <a:rPr lang="en" sz="2000">
                <a:solidFill>
                  <a:schemeClr val="lt1"/>
                </a:solidFill>
                <a:latin typeface="Raleway"/>
                <a:ea typeface="Raleway"/>
                <a:cs typeface="Raleway"/>
                <a:sym typeface="Raleway"/>
              </a:rPr>
              <a:t>or </a:t>
            </a:r>
            <a:r>
              <a:rPr b="1" lang="en" sz="2000">
                <a:solidFill>
                  <a:srgbClr val="FFD966"/>
                </a:solidFill>
                <a:latin typeface="Raleway"/>
                <a:ea typeface="Raleway"/>
                <a:cs typeface="Raleway"/>
                <a:sym typeface="Raleway"/>
              </a:rPr>
              <a:t>disoriented </a:t>
            </a:r>
            <a:r>
              <a:rPr lang="en" sz="2000">
                <a:solidFill>
                  <a:schemeClr val="lt1"/>
                </a:solidFill>
                <a:latin typeface="Raleway"/>
                <a:ea typeface="Raleway"/>
                <a:cs typeface="Raleway"/>
                <a:sym typeface="Raleway"/>
              </a:rPr>
              <a:t>in their own neighborhood and familiar places.</a:t>
            </a:r>
            <a:endParaRPr sz="2000">
              <a:solidFill>
                <a:schemeClr val="lt1"/>
              </a:solidFill>
              <a:latin typeface="Raleway"/>
              <a:ea typeface="Raleway"/>
              <a:cs typeface="Raleway"/>
              <a:sym typeface="Raleway"/>
            </a:endParaRPr>
          </a:p>
        </p:txBody>
      </p:sp>
      <p:sp>
        <p:nvSpPr>
          <p:cNvPr id="108" name="Google Shape;108;p16"/>
          <p:cNvSpPr txBox="1"/>
          <p:nvPr/>
        </p:nvSpPr>
        <p:spPr>
          <a:xfrm>
            <a:off x="436500" y="4664300"/>
            <a:ext cx="83958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Roboto"/>
                <a:ea typeface="Roboto"/>
                <a:cs typeface="Roboto"/>
                <a:sym typeface="Roboto"/>
              </a:rPr>
              <a:t>https://www.alz.org/news/2008/alzheimers-association-statement-on-silver-alertt</a:t>
            </a:r>
            <a:endParaRPr sz="8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413825" y="207100"/>
            <a:ext cx="8277300" cy="690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800">
                <a:latin typeface="Raleway"/>
                <a:ea typeface="Raleway"/>
                <a:cs typeface="Raleway"/>
                <a:sym typeface="Raleway"/>
              </a:rPr>
              <a:t>Is the Silver Alert System Effective?</a:t>
            </a:r>
            <a:endParaRPr b="1" sz="2800">
              <a:latin typeface="Raleway"/>
              <a:ea typeface="Raleway"/>
              <a:cs typeface="Raleway"/>
              <a:sym typeface="Raleway"/>
            </a:endParaRPr>
          </a:p>
        </p:txBody>
      </p:sp>
      <p:sp>
        <p:nvSpPr>
          <p:cNvPr id="114" name="Google Shape;114;p17"/>
          <p:cNvSpPr txBox="1"/>
          <p:nvPr>
            <p:ph idx="1" type="subTitle"/>
          </p:nvPr>
        </p:nvSpPr>
        <p:spPr>
          <a:xfrm>
            <a:off x="271200" y="1186800"/>
            <a:ext cx="8487300" cy="3373800"/>
          </a:xfrm>
          <a:prstGeom prst="rect">
            <a:avLst/>
          </a:prstGeom>
        </p:spPr>
        <p:txBody>
          <a:bodyPr anchorCtr="0" anchor="t" bIns="91425" lIns="91425" spcFirstLastPara="1" rIns="91425" wrap="square" tIns="91425">
            <a:normAutofit fontScale="25000" lnSpcReduction="20000"/>
          </a:bodyPr>
          <a:lstStyle/>
          <a:p>
            <a:pPr indent="0" lvl="0" marL="0" rtl="0" algn="l">
              <a:lnSpc>
                <a:spcPct val="115000"/>
              </a:lnSpc>
              <a:spcBef>
                <a:spcPts val="1100"/>
              </a:spcBef>
              <a:spcAft>
                <a:spcPts val="0"/>
              </a:spcAft>
              <a:buNone/>
            </a:pPr>
            <a:r>
              <a:rPr lang="en" sz="8199">
                <a:highlight>
                  <a:schemeClr val="dk1"/>
                </a:highlight>
                <a:latin typeface="Raleway"/>
                <a:ea typeface="Raleway"/>
                <a:cs typeface="Raleway"/>
                <a:sym typeface="Raleway"/>
              </a:rPr>
              <a:t>35 States have a Silver Alert  System. </a:t>
            </a:r>
            <a:endParaRPr sz="1350">
              <a:solidFill>
                <a:srgbClr val="000000"/>
              </a:solidFill>
              <a:highlight>
                <a:srgbClr val="FFFFFF"/>
              </a:highlight>
              <a:latin typeface="Arial"/>
              <a:ea typeface="Arial"/>
              <a:cs typeface="Arial"/>
              <a:sym typeface="Arial"/>
            </a:endParaRPr>
          </a:p>
          <a:p>
            <a:pPr indent="0" lvl="0" marL="0" rtl="0" algn="l">
              <a:lnSpc>
                <a:spcPct val="115000"/>
              </a:lnSpc>
              <a:spcBef>
                <a:spcPts val="1100"/>
              </a:spcBef>
              <a:spcAft>
                <a:spcPts val="0"/>
              </a:spcAft>
              <a:buNone/>
            </a:pPr>
            <a:r>
              <a:rPr lang="en" sz="8199">
                <a:highlight>
                  <a:schemeClr val="dk1"/>
                </a:highlight>
                <a:latin typeface="Raleway"/>
                <a:ea typeface="Raleway"/>
                <a:cs typeface="Raleway"/>
                <a:sym typeface="Raleway"/>
              </a:rPr>
              <a:t>Texas was one of the first States to adopt the Silver Alert System.  </a:t>
            </a:r>
            <a:endParaRPr sz="8199">
              <a:highlight>
                <a:schemeClr val="dk1"/>
              </a:highlight>
              <a:latin typeface="Raleway"/>
              <a:ea typeface="Raleway"/>
              <a:cs typeface="Raleway"/>
              <a:sym typeface="Raleway"/>
            </a:endParaRPr>
          </a:p>
          <a:p>
            <a:pPr indent="0" lvl="0" marL="0" rtl="0" algn="l">
              <a:lnSpc>
                <a:spcPct val="115000"/>
              </a:lnSpc>
              <a:spcBef>
                <a:spcPts val="1100"/>
              </a:spcBef>
              <a:spcAft>
                <a:spcPts val="0"/>
              </a:spcAft>
              <a:buNone/>
            </a:pPr>
            <a:r>
              <a:rPr lang="en" sz="8199">
                <a:highlight>
                  <a:schemeClr val="dk1"/>
                </a:highlight>
                <a:latin typeface="Raleway"/>
                <a:ea typeface="Raleway"/>
                <a:cs typeface="Raleway"/>
                <a:sym typeface="Raleway"/>
              </a:rPr>
              <a:t>Between 2007 and 2017</a:t>
            </a:r>
            <a:r>
              <a:rPr lang="en" sz="8199">
                <a:highlight>
                  <a:schemeClr val="dk1"/>
                </a:highlight>
                <a:latin typeface="Raleway"/>
                <a:ea typeface="Raleway"/>
                <a:cs typeface="Raleway"/>
                <a:sym typeface="Raleway"/>
              </a:rPr>
              <a:t>:        789 activations -- 740 times, the person was found during the alert. That's a </a:t>
            </a:r>
            <a:r>
              <a:rPr b="1" lang="en" sz="8199">
                <a:solidFill>
                  <a:srgbClr val="F1C232"/>
                </a:solidFill>
                <a:highlight>
                  <a:schemeClr val="dk1"/>
                </a:highlight>
                <a:latin typeface="Raleway"/>
                <a:ea typeface="Raleway"/>
                <a:cs typeface="Raleway"/>
                <a:sym typeface="Raleway"/>
              </a:rPr>
              <a:t>94% </a:t>
            </a:r>
            <a:r>
              <a:rPr lang="en" sz="8199">
                <a:highlight>
                  <a:schemeClr val="dk1"/>
                </a:highlight>
                <a:latin typeface="Raleway"/>
                <a:ea typeface="Raleway"/>
                <a:cs typeface="Raleway"/>
                <a:sym typeface="Raleway"/>
              </a:rPr>
              <a:t>success rate.</a:t>
            </a:r>
            <a:endParaRPr sz="8199">
              <a:highlight>
                <a:schemeClr val="dk1"/>
              </a:highlight>
              <a:latin typeface="Raleway"/>
              <a:ea typeface="Raleway"/>
              <a:cs typeface="Raleway"/>
              <a:sym typeface="Raleway"/>
            </a:endParaRPr>
          </a:p>
          <a:p>
            <a:pPr indent="0" lvl="0" marL="0" rtl="0" algn="l">
              <a:lnSpc>
                <a:spcPct val="115000"/>
              </a:lnSpc>
              <a:spcBef>
                <a:spcPts val="1100"/>
              </a:spcBef>
              <a:spcAft>
                <a:spcPts val="0"/>
              </a:spcAft>
              <a:buNone/>
            </a:pPr>
            <a:r>
              <a:rPr lang="en" sz="8199">
                <a:highlight>
                  <a:schemeClr val="dk1"/>
                </a:highlight>
                <a:latin typeface="Raleway"/>
                <a:ea typeface="Raleway"/>
                <a:cs typeface="Raleway"/>
                <a:sym typeface="Raleway"/>
              </a:rPr>
              <a:t>Data needs to be extrapolated because e</a:t>
            </a:r>
            <a:r>
              <a:rPr lang="en" sz="8199">
                <a:highlight>
                  <a:schemeClr val="dk1"/>
                </a:highlight>
                <a:latin typeface="Raleway"/>
                <a:ea typeface="Raleway"/>
                <a:cs typeface="Raleway"/>
                <a:sym typeface="Raleway"/>
              </a:rPr>
              <a:t>ach State is responsible for implementing its own Silver Alert System.  According to the Silver Alert Coalition, State information is not aggregated and there is not data accounting for people who have wandered repeatedly. </a:t>
            </a:r>
            <a:endParaRPr sz="8199">
              <a:highlight>
                <a:schemeClr val="dk1"/>
              </a:highlight>
              <a:latin typeface="Raleway"/>
              <a:ea typeface="Raleway"/>
              <a:cs typeface="Raleway"/>
              <a:sym typeface="Raleway"/>
            </a:endParaRPr>
          </a:p>
          <a:p>
            <a:pPr indent="0" lvl="0" marL="0" rtl="0" algn="l">
              <a:lnSpc>
                <a:spcPct val="115000"/>
              </a:lnSpc>
              <a:spcBef>
                <a:spcPts val="1100"/>
              </a:spcBef>
              <a:spcAft>
                <a:spcPts val="1100"/>
              </a:spcAft>
              <a:buNone/>
            </a:pPr>
            <a:r>
              <a:t/>
            </a:r>
            <a:endParaRPr sz="1350">
              <a:solidFill>
                <a:srgbClr val="000000"/>
              </a:solidFill>
              <a:highlight>
                <a:srgbClr val="FFFFFF"/>
              </a:highlight>
              <a:latin typeface="Arial"/>
              <a:ea typeface="Arial"/>
              <a:cs typeface="Arial"/>
              <a:sym typeface="Arial"/>
            </a:endParaRPr>
          </a:p>
        </p:txBody>
      </p:sp>
      <p:sp>
        <p:nvSpPr>
          <p:cNvPr id="115" name="Google Shape;115;p17"/>
          <p:cNvSpPr txBox="1"/>
          <p:nvPr/>
        </p:nvSpPr>
        <p:spPr>
          <a:xfrm>
            <a:off x="308825" y="4673350"/>
            <a:ext cx="8699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Lato"/>
                <a:ea typeface="Lato"/>
                <a:cs typeface="Lato"/>
                <a:sym typeface="Lato"/>
              </a:rPr>
              <a:t>https://www.wfaa.com/article/news/verify/verify-do-silver-alerts-work/287-481452421#:~:text=Since%202007%2C%20when%20the%20alerts,the%20same%20person%20goes%20missing.</a:t>
            </a:r>
            <a:endParaRPr sz="8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ctrTitle"/>
          </p:nvPr>
        </p:nvSpPr>
        <p:spPr>
          <a:xfrm>
            <a:off x="460950" y="440722"/>
            <a:ext cx="8222100" cy="83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aleway"/>
                <a:ea typeface="Raleway"/>
                <a:cs typeface="Raleway"/>
                <a:sym typeface="Raleway"/>
              </a:rPr>
              <a:t>What PA Currently Has</a:t>
            </a:r>
            <a:endParaRPr>
              <a:latin typeface="Raleway"/>
              <a:ea typeface="Raleway"/>
              <a:cs typeface="Raleway"/>
              <a:sym typeface="Raleway"/>
            </a:endParaRPr>
          </a:p>
        </p:txBody>
      </p:sp>
      <p:sp>
        <p:nvSpPr>
          <p:cNvPr id="121" name="Google Shape;121;p18"/>
          <p:cNvSpPr txBox="1"/>
          <p:nvPr>
            <p:ph idx="1" type="subTitle"/>
          </p:nvPr>
        </p:nvSpPr>
        <p:spPr>
          <a:xfrm>
            <a:off x="1030550" y="1433750"/>
            <a:ext cx="6331500" cy="2929200"/>
          </a:xfrm>
          <a:prstGeom prst="rect">
            <a:avLst/>
          </a:prstGeom>
        </p:spPr>
        <p:txBody>
          <a:bodyPr anchorCtr="0" anchor="t" bIns="91425" lIns="91425" spcFirstLastPara="1" rIns="91425" wrap="square" tIns="91425">
            <a:noAutofit/>
          </a:bodyPr>
          <a:lstStyle/>
          <a:p>
            <a:pPr indent="-357346" lvl="0" marL="457200" rtl="0" algn="l">
              <a:lnSpc>
                <a:spcPct val="80000"/>
              </a:lnSpc>
              <a:spcBef>
                <a:spcPts val="0"/>
              </a:spcBef>
              <a:spcAft>
                <a:spcPts val="0"/>
              </a:spcAft>
              <a:buSzPts val="2028"/>
              <a:buFont typeface="Raleway"/>
              <a:buChar char="●"/>
            </a:pPr>
            <a:r>
              <a:rPr lang="en" sz="2027">
                <a:latin typeface="Raleway"/>
                <a:ea typeface="Raleway"/>
                <a:cs typeface="Raleway"/>
                <a:sym typeface="Raleway"/>
              </a:rPr>
              <a:t>Missing Endangered Person Advisory System </a:t>
            </a:r>
            <a:r>
              <a:rPr b="1" lang="en" sz="2027">
                <a:solidFill>
                  <a:srgbClr val="FFD966"/>
                </a:solidFill>
                <a:latin typeface="Raleway"/>
                <a:ea typeface="Raleway"/>
                <a:cs typeface="Raleway"/>
                <a:sym typeface="Raleway"/>
              </a:rPr>
              <a:t>(</a:t>
            </a:r>
            <a:r>
              <a:rPr b="1" lang="en" sz="2027">
                <a:solidFill>
                  <a:srgbClr val="FFD966"/>
                </a:solidFill>
                <a:latin typeface="Raleway"/>
                <a:ea typeface="Raleway"/>
                <a:cs typeface="Raleway"/>
                <a:sym typeface="Raleway"/>
              </a:rPr>
              <a:t>MEPAS)</a:t>
            </a:r>
            <a:endParaRPr b="1" sz="2027">
              <a:solidFill>
                <a:srgbClr val="FFD966"/>
              </a:solidFill>
              <a:latin typeface="Raleway"/>
              <a:ea typeface="Raleway"/>
              <a:cs typeface="Raleway"/>
              <a:sym typeface="Raleway"/>
            </a:endParaRPr>
          </a:p>
          <a:p>
            <a:pPr indent="0" lvl="0" marL="0" rtl="0" algn="l">
              <a:lnSpc>
                <a:spcPct val="80000"/>
              </a:lnSpc>
              <a:spcBef>
                <a:spcPts val="0"/>
              </a:spcBef>
              <a:spcAft>
                <a:spcPts val="0"/>
              </a:spcAft>
              <a:buSzPts val="852"/>
              <a:buNone/>
            </a:pPr>
            <a:r>
              <a:t/>
            </a:r>
            <a:endParaRPr sz="2027">
              <a:latin typeface="Raleway"/>
              <a:ea typeface="Raleway"/>
              <a:cs typeface="Raleway"/>
              <a:sym typeface="Raleway"/>
            </a:endParaRPr>
          </a:p>
          <a:p>
            <a:pPr indent="-357346" lvl="1" marL="914400" rtl="0" algn="l">
              <a:lnSpc>
                <a:spcPct val="80000"/>
              </a:lnSpc>
              <a:spcBef>
                <a:spcPts val="0"/>
              </a:spcBef>
              <a:spcAft>
                <a:spcPts val="0"/>
              </a:spcAft>
              <a:buSzPts val="2028"/>
              <a:buFont typeface="Raleway"/>
              <a:buChar char="○"/>
            </a:pPr>
            <a:r>
              <a:rPr lang="en" sz="2027">
                <a:latin typeface="Raleway"/>
                <a:ea typeface="Raleway"/>
                <a:cs typeface="Raleway"/>
                <a:sym typeface="Raleway"/>
              </a:rPr>
              <a:t>Public education problem  /  Not well known by the public</a:t>
            </a:r>
            <a:endParaRPr sz="2027">
              <a:latin typeface="Raleway"/>
              <a:ea typeface="Raleway"/>
              <a:cs typeface="Raleway"/>
              <a:sym typeface="Raleway"/>
            </a:endParaRPr>
          </a:p>
          <a:p>
            <a:pPr indent="0" lvl="0" marL="914400" rtl="0" algn="l">
              <a:lnSpc>
                <a:spcPct val="80000"/>
              </a:lnSpc>
              <a:spcBef>
                <a:spcPts val="0"/>
              </a:spcBef>
              <a:spcAft>
                <a:spcPts val="0"/>
              </a:spcAft>
              <a:buNone/>
            </a:pPr>
            <a:r>
              <a:t/>
            </a:r>
            <a:endParaRPr sz="2027">
              <a:latin typeface="Raleway"/>
              <a:ea typeface="Raleway"/>
              <a:cs typeface="Raleway"/>
              <a:sym typeface="Raleway"/>
            </a:endParaRPr>
          </a:p>
          <a:p>
            <a:pPr indent="-357346" lvl="1" marL="914400" rtl="0" algn="l">
              <a:lnSpc>
                <a:spcPct val="80000"/>
              </a:lnSpc>
              <a:spcBef>
                <a:spcPts val="0"/>
              </a:spcBef>
              <a:spcAft>
                <a:spcPts val="0"/>
              </a:spcAft>
              <a:buSzPts val="2028"/>
              <a:buFont typeface="Raleway"/>
              <a:buChar char="○"/>
            </a:pPr>
            <a:r>
              <a:rPr lang="en" sz="2027">
                <a:latin typeface="Raleway"/>
                <a:ea typeface="Raleway"/>
                <a:cs typeface="Raleway"/>
                <a:sym typeface="Raleway"/>
              </a:rPr>
              <a:t>For all adults over 21 years old   /  No distinction for elderly</a:t>
            </a:r>
            <a:endParaRPr sz="2027">
              <a:latin typeface="Raleway"/>
              <a:ea typeface="Raleway"/>
              <a:cs typeface="Raleway"/>
              <a:sym typeface="Raleway"/>
            </a:endParaRPr>
          </a:p>
          <a:p>
            <a:pPr indent="0" lvl="0" marL="914400" rtl="0" algn="l">
              <a:lnSpc>
                <a:spcPct val="80000"/>
              </a:lnSpc>
              <a:spcBef>
                <a:spcPts val="0"/>
              </a:spcBef>
              <a:spcAft>
                <a:spcPts val="0"/>
              </a:spcAft>
              <a:buSzPts val="852"/>
              <a:buNone/>
            </a:pPr>
            <a:r>
              <a:t/>
            </a:r>
            <a:endParaRPr sz="2027">
              <a:latin typeface="Raleway"/>
              <a:ea typeface="Raleway"/>
              <a:cs typeface="Raleway"/>
              <a:sym typeface="Raleway"/>
            </a:endParaRPr>
          </a:p>
          <a:p>
            <a:pPr indent="0" lvl="0" marL="914400" rtl="0" algn="l">
              <a:lnSpc>
                <a:spcPct val="80000"/>
              </a:lnSpc>
              <a:spcBef>
                <a:spcPts val="0"/>
              </a:spcBef>
              <a:spcAft>
                <a:spcPts val="0"/>
              </a:spcAft>
              <a:buSzPts val="852"/>
              <a:buNone/>
            </a:pPr>
            <a:r>
              <a:t/>
            </a:r>
            <a:endParaRPr sz="2027">
              <a:latin typeface="Raleway"/>
              <a:ea typeface="Raleway"/>
              <a:cs typeface="Raleway"/>
              <a:sym typeface="Raleway"/>
            </a:endParaRPr>
          </a:p>
          <a:p>
            <a:pPr indent="-357346" lvl="0" marL="457200" rtl="0" algn="l">
              <a:lnSpc>
                <a:spcPct val="80000"/>
              </a:lnSpc>
              <a:spcBef>
                <a:spcPts val="0"/>
              </a:spcBef>
              <a:spcAft>
                <a:spcPts val="0"/>
              </a:spcAft>
              <a:buSzPts val="2028"/>
              <a:buFont typeface="Raleway"/>
              <a:buChar char="●"/>
            </a:pPr>
            <a:r>
              <a:rPr lang="en" sz="2027">
                <a:latin typeface="Raleway"/>
                <a:ea typeface="Raleway"/>
                <a:cs typeface="Raleway"/>
                <a:sym typeface="Raleway"/>
              </a:rPr>
              <a:t>Barriers to Silver Alert in PA - Legislative inertia</a:t>
            </a:r>
            <a:endParaRPr sz="2027">
              <a:latin typeface="Raleway"/>
              <a:ea typeface="Raleway"/>
              <a:cs typeface="Raleway"/>
              <a:sym typeface="Raleway"/>
            </a:endParaRPr>
          </a:p>
        </p:txBody>
      </p:sp>
      <p:sp>
        <p:nvSpPr>
          <p:cNvPr id="122" name="Google Shape;122;p18"/>
          <p:cNvSpPr txBox="1"/>
          <p:nvPr/>
        </p:nvSpPr>
        <p:spPr>
          <a:xfrm>
            <a:off x="436600" y="4408725"/>
            <a:ext cx="6112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Lato"/>
                <a:ea typeface="Lato"/>
                <a:cs typeface="Lato"/>
                <a:sym typeface="Lato"/>
              </a:rPr>
              <a:t>https://keystoneelderlaw.com/silver-alert/</a:t>
            </a:r>
            <a:endParaRPr sz="8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323100" y="3428400"/>
            <a:ext cx="3825600" cy="118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chemeClr val="dk2"/>
                </a:solidFill>
                <a:latin typeface="Raleway"/>
                <a:ea typeface="Raleway"/>
                <a:cs typeface="Raleway"/>
                <a:sym typeface="Raleway"/>
              </a:rPr>
              <a:t>Legislative </a:t>
            </a:r>
            <a:r>
              <a:rPr b="1" lang="en" sz="3200">
                <a:solidFill>
                  <a:schemeClr val="dk2"/>
                </a:solidFill>
                <a:latin typeface="Raleway"/>
                <a:ea typeface="Raleway"/>
                <a:cs typeface="Raleway"/>
                <a:sym typeface="Raleway"/>
              </a:rPr>
              <a:t>Milestones</a:t>
            </a:r>
            <a:endParaRPr b="1" sz="3200">
              <a:solidFill>
                <a:schemeClr val="dk2"/>
              </a:solidFill>
              <a:latin typeface="Raleway"/>
              <a:ea typeface="Raleway"/>
              <a:cs typeface="Raleway"/>
              <a:sym typeface="Raleway"/>
            </a:endParaRPr>
          </a:p>
        </p:txBody>
      </p:sp>
      <p:graphicFrame>
        <p:nvGraphicFramePr>
          <p:cNvPr id="128" name="Google Shape;128;p19"/>
          <p:cNvGraphicFramePr/>
          <p:nvPr/>
        </p:nvGraphicFramePr>
        <p:xfrm>
          <a:off x="323100" y="2393975"/>
          <a:ext cx="3000000" cy="3000000"/>
        </p:xfrm>
        <a:graphic>
          <a:graphicData uri="http://schemas.openxmlformats.org/drawingml/2006/table">
            <a:tbl>
              <a:tblPr>
                <a:noFill/>
                <a:tableStyleId>{DA86AC85-E315-448E-969B-0A146702E627}</a:tableStyleId>
              </a:tblPr>
              <a:tblGrid>
                <a:gridCol w="710225"/>
                <a:gridCol w="710225"/>
                <a:gridCol w="710225"/>
                <a:gridCol w="382850"/>
                <a:gridCol w="1037600"/>
                <a:gridCol w="710225"/>
                <a:gridCol w="710225"/>
                <a:gridCol w="710225"/>
                <a:gridCol w="710225"/>
                <a:gridCol w="710225"/>
                <a:gridCol w="710225"/>
                <a:gridCol w="710225"/>
              </a:tblGrid>
              <a:tr h="719125">
                <a:tc gridSpan="4">
                  <a:txBody>
                    <a:bodyPr/>
                    <a:lstStyle/>
                    <a:p>
                      <a:pPr indent="0" lvl="0" marL="0" rtl="0" algn="l">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accent2"/>
                    </a:solidFill>
                  </a:tcPr>
                </a:tc>
                <a:tc hMerge="1"/>
                <a:tc hMerge="1"/>
                <a:tc hMerge="1"/>
                <a:tc gridSpan="8">
                  <a:txBody>
                    <a:bodyPr/>
                    <a:lstStyle/>
                    <a:p>
                      <a:pPr indent="0" lvl="0" marL="0" rtl="0" algn="ctr">
                        <a:spcBef>
                          <a:spcPts val="0"/>
                        </a:spcBef>
                        <a:spcAft>
                          <a:spcPts val="0"/>
                        </a:spcAft>
                        <a:buNone/>
                      </a:pPr>
                      <a:r>
                        <a:t/>
                      </a:r>
                      <a:endParaRPr sz="1800">
                        <a:solidFill>
                          <a:srgbClr val="FFFFFF"/>
                        </a:solidFill>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chemeClr val="dk1"/>
                    </a:solidFill>
                  </a:tcPr>
                </a:tc>
                <a:tc hMerge="1"/>
                <a:tc hMerge="1"/>
                <a:tc hMerge="1"/>
                <a:tc hMerge="1"/>
                <a:tc hMerge="1"/>
                <a:tc hMerge="1"/>
                <a:tc hMerge="1"/>
              </a:tr>
            </a:tbl>
          </a:graphicData>
        </a:graphic>
      </p:graphicFrame>
      <p:cxnSp>
        <p:nvCxnSpPr>
          <p:cNvPr id="129" name="Google Shape;129;p19"/>
          <p:cNvCxnSpPr/>
          <p:nvPr/>
        </p:nvCxnSpPr>
        <p:spPr>
          <a:xfrm rot="10800000">
            <a:off x="569975" y="1439375"/>
            <a:ext cx="0" cy="954600"/>
          </a:xfrm>
          <a:prstGeom prst="straightConnector1">
            <a:avLst/>
          </a:prstGeom>
          <a:noFill/>
          <a:ln cap="flat" cmpd="sng" w="9525">
            <a:solidFill>
              <a:schemeClr val="dk2"/>
            </a:solidFill>
            <a:prstDash val="solid"/>
            <a:round/>
            <a:headEnd len="med" w="med" type="none"/>
            <a:tailEnd len="med" w="med" type="oval"/>
          </a:ln>
        </p:spPr>
      </p:cxnSp>
      <p:sp>
        <p:nvSpPr>
          <p:cNvPr id="130" name="Google Shape;130;p19"/>
          <p:cNvSpPr txBox="1"/>
          <p:nvPr>
            <p:ph type="title"/>
          </p:nvPr>
        </p:nvSpPr>
        <p:spPr>
          <a:xfrm>
            <a:off x="520925" y="1185637"/>
            <a:ext cx="2315700" cy="392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1800">
                <a:solidFill>
                  <a:schemeClr val="dk1"/>
                </a:solidFill>
              </a:rPr>
              <a:t> 2004</a:t>
            </a:r>
            <a:endParaRPr b="1" sz="1800">
              <a:solidFill>
                <a:schemeClr val="dk1"/>
              </a:solidFill>
            </a:endParaRPr>
          </a:p>
        </p:txBody>
      </p:sp>
      <p:sp>
        <p:nvSpPr>
          <p:cNvPr id="131" name="Google Shape;131;p19"/>
          <p:cNvSpPr txBox="1"/>
          <p:nvPr>
            <p:ph idx="4294967295" type="body"/>
          </p:nvPr>
        </p:nvSpPr>
        <p:spPr>
          <a:xfrm>
            <a:off x="520925" y="1502675"/>
            <a:ext cx="2315700" cy="828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300">
                <a:solidFill>
                  <a:srgbClr val="040C28"/>
                </a:solidFill>
                <a:highlight>
                  <a:srgbClr val="FFFFFF"/>
                </a:highlight>
                <a:latin typeface="Raleway"/>
                <a:ea typeface="Raleway"/>
                <a:cs typeface="Raleway"/>
                <a:sym typeface="Raleway"/>
              </a:rPr>
              <a:t>P.L.1270, No.153  PA Amber Alert System Law enacted. </a:t>
            </a:r>
            <a:endParaRPr sz="1300">
              <a:solidFill>
                <a:srgbClr val="040C28"/>
              </a:solidFill>
              <a:latin typeface="Raleway"/>
              <a:ea typeface="Raleway"/>
              <a:cs typeface="Raleway"/>
              <a:sym typeface="Raleway"/>
            </a:endParaRPr>
          </a:p>
        </p:txBody>
      </p:sp>
      <p:sp>
        <p:nvSpPr>
          <p:cNvPr id="132" name="Google Shape;132;p19"/>
          <p:cNvSpPr txBox="1"/>
          <p:nvPr>
            <p:ph type="title"/>
          </p:nvPr>
        </p:nvSpPr>
        <p:spPr>
          <a:xfrm>
            <a:off x="7425351" y="3208225"/>
            <a:ext cx="816900" cy="392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1800">
                <a:solidFill>
                  <a:schemeClr val="dk1"/>
                </a:solidFill>
              </a:rPr>
              <a:t>2022</a:t>
            </a:r>
            <a:endParaRPr b="1" sz="1800">
              <a:solidFill>
                <a:schemeClr val="dk1"/>
              </a:solidFill>
            </a:endParaRPr>
          </a:p>
        </p:txBody>
      </p:sp>
      <p:sp>
        <p:nvSpPr>
          <p:cNvPr id="133" name="Google Shape;133;p19"/>
          <p:cNvSpPr txBox="1"/>
          <p:nvPr>
            <p:ph idx="4294967295" type="body"/>
          </p:nvPr>
        </p:nvSpPr>
        <p:spPr>
          <a:xfrm>
            <a:off x="4274150" y="3552000"/>
            <a:ext cx="3238500" cy="1349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 sz="1400">
                <a:solidFill>
                  <a:srgbClr val="040C28"/>
                </a:solidFill>
                <a:highlight>
                  <a:srgbClr val="FFFFFF"/>
                </a:highlight>
                <a:latin typeface="Raleway"/>
                <a:ea typeface="Raleway"/>
                <a:cs typeface="Raleway"/>
                <a:sym typeface="Raleway"/>
              </a:rPr>
              <a:t>Senate Bill 1180, introduced by Senator Patrick Browne (R),  would modify the State's Amber Alert law to create a </a:t>
            </a:r>
            <a:r>
              <a:rPr lang="en" sz="1400">
                <a:highlight>
                  <a:srgbClr val="FFFFFF"/>
                </a:highlight>
                <a:latin typeface="Raleway"/>
                <a:ea typeface="Raleway"/>
                <a:cs typeface="Raleway"/>
                <a:sym typeface="Raleway"/>
              </a:rPr>
              <a:t>"Silver Alert System." </a:t>
            </a:r>
            <a:r>
              <a:rPr lang="en" sz="1400">
                <a:solidFill>
                  <a:schemeClr val="lt2"/>
                </a:solidFill>
                <a:highlight>
                  <a:srgbClr val="FFFFFF"/>
                </a:highlight>
                <a:latin typeface="Raleway"/>
                <a:ea typeface="Raleway"/>
                <a:cs typeface="Raleway"/>
                <a:sym typeface="Raleway"/>
              </a:rPr>
              <a:t> </a:t>
            </a:r>
            <a:r>
              <a:rPr lang="en" sz="1400">
                <a:solidFill>
                  <a:srgbClr val="040C28"/>
                </a:solidFill>
                <a:highlight>
                  <a:srgbClr val="FFFFFF"/>
                </a:highlight>
                <a:latin typeface="Raleway"/>
                <a:ea typeface="Raleway"/>
                <a:cs typeface="Raleway"/>
                <a:sym typeface="Raleway"/>
              </a:rPr>
              <a:t> Sitting in Committee.  Browne is now PA Secretary of Revenue. </a:t>
            </a:r>
            <a:endParaRPr sz="1400">
              <a:latin typeface="Raleway"/>
              <a:ea typeface="Raleway"/>
              <a:cs typeface="Raleway"/>
              <a:sym typeface="Raleway"/>
            </a:endParaRPr>
          </a:p>
        </p:txBody>
      </p:sp>
      <p:cxnSp>
        <p:nvCxnSpPr>
          <p:cNvPr id="134" name="Google Shape;134;p19"/>
          <p:cNvCxnSpPr/>
          <p:nvPr/>
        </p:nvCxnSpPr>
        <p:spPr>
          <a:xfrm>
            <a:off x="7281622" y="3113112"/>
            <a:ext cx="15900" cy="438900"/>
          </a:xfrm>
          <a:prstGeom prst="straightConnector1">
            <a:avLst/>
          </a:prstGeom>
          <a:noFill/>
          <a:ln cap="flat" cmpd="sng" w="9525">
            <a:solidFill>
              <a:schemeClr val="dk2"/>
            </a:solidFill>
            <a:prstDash val="solid"/>
            <a:round/>
            <a:headEnd len="med" w="med" type="none"/>
            <a:tailEnd len="med" w="med" type="oval"/>
          </a:ln>
        </p:spPr>
      </p:cxnSp>
      <p:cxnSp>
        <p:nvCxnSpPr>
          <p:cNvPr id="135" name="Google Shape;135;p19"/>
          <p:cNvCxnSpPr/>
          <p:nvPr/>
        </p:nvCxnSpPr>
        <p:spPr>
          <a:xfrm flipH="1" rot="10800000">
            <a:off x="3312425" y="1112150"/>
            <a:ext cx="13500" cy="1272600"/>
          </a:xfrm>
          <a:prstGeom prst="straightConnector1">
            <a:avLst/>
          </a:prstGeom>
          <a:noFill/>
          <a:ln cap="flat" cmpd="sng" w="9525">
            <a:solidFill>
              <a:schemeClr val="dk2"/>
            </a:solidFill>
            <a:prstDash val="solid"/>
            <a:round/>
            <a:headEnd len="med" w="med" type="none"/>
            <a:tailEnd len="med" w="med" type="oval"/>
          </a:ln>
        </p:spPr>
      </p:cxnSp>
      <p:sp>
        <p:nvSpPr>
          <p:cNvPr id="136" name="Google Shape;136;p19"/>
          <p:cNvSpPr txBox="1"/>
          <p:nvPr>
            <p:ph type="title"/>
          </p:nvPr>
        </p:nvSpPr>
        <p:spPr>
          <a:xfrm>
            <a:off x="3312422" y="887987"/>
            <a:ext cx="2353200" cy="392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sz="1800">
                <a:solidFill>
                  <a:schemeClr val="dk1"/>
                </a:solidFill>
              </a:rPr>
              <a:t>2010</a:t>
            </a:r>
            <a:endParaRPr b="1" sz="1800">
              <a:solidFill>
                <a:schemeClr val="dk1"/>
              </a:solidFill>
            </a:endParaRPr>
          </a:p>
        </p:txBody>
      </p:sp>
      <p:sp>
        <p:nvSpPr>
          <p:cNvPr id="137" name="Google Shape;137;p19"/>
          <p:cNvSpPr txBox="1"/>
          <p:nvPr>
            <p:ph idx="4294967295" type="body"/>
          </p:nvPr>
        </p:nvSpPr>
        <p:spPr>
          <a:xfrm>
            <a:off x="3325925" y="1131525"/>
            <a:ext cx="3636300" cy="1272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300">
                <a:solidFill>
                  <a:srgbClr val="040C28"/>
                </a:solidFill>
                <a:highlight>
                  <a:srgbClr val="FFFFFF"/>
                </a:highlight>
                <a:latin typeface="Raleway"/>
                <a:ea typeface="Raleway"/>
                <a:cs typeface="Raleway"/>
                <a:sym typeface="Raleway"/>
              </a:rPr>
              <a:t>Governor Rendell signed Senate Bill 976 into law, which added managing the MEPAS to the Pennsylvania State Police duties in addition to maintenance of the Amber Alert system. </a:t>
            </a:r>
            <a:endParaRPr sz="1300">
              <a:solidFill>
                <a:srgbClr val="040C28"/>
              </a:solidFill>
              <a:highlight>
                <a:srgbClr val="FFFFFF"/>
              </a:highlight>
              <a:latin typeface="Raleway"/>
              <a:ea typeface="Raleway"/>
              <a:cs typeface="Raleway"/>
              <a:sym typeface="Raleway"/>
            </a:endParaRPr>
          </a:p>
        </p:txBody>
      </p:sp>
      <p:sp>
        <p:nvSpPr>
          <p:cNvPr id="138" name="Google Shape;138;p19"/>
          <p:cNvSpPr txBox="1"/>
          <p:nvPr/>
        </p:nvSpPr>
        <p:spPr>
          <a:xfrm>
            <a:off x="138450" y="4615825"/>
            <a:ext cx="3546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https://keystoneelderlaw.com/silver-alert/</a:t>
            </a:r>
            <a:endParaRPr sz="8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 name="Shape 142"/>
        <p:cNvGrpSpPr/>
        <p:nvPr/>
      </p:nvGrpSpPr>
      <p:grpSpPr>
        <a:xfrm>
          <a:off x="0" y="0"/>
          <a:ext cx="0" cy="0"/>
          <a:chOff x="0" y="0"/>
          <a:chExt cx="0" cy="0"/>
        </a:xfrm>
      </p:grpSpPr>
      <p:pic>
        <p:nvPicPr>
          <p:cNvPr id="143" name="Google Shape;143;p20"/>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44" name="Google Shape;144;p20"/>
          <p:cNvSpPr txBox="1"/>
          <p:nvPr/>
        </p:nvSpPr>
        <p:spPr>
          <a:xfrm>
            <a:off x="2855550" y="524697"/>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Raleway"/>
                <a:ea typeface="Raleway"/>
                <a:cs typeface="Raleway"/>
                <a:sym typeface="Raleway"/>
              </a:rPr>
              <a:t>What We Did</a:t>
            </a:r>
            <a:endParaRPr b="1" sz="3000">
              <a:solidFill>
                <a:schemeClr val="lt2"/>
              </a:solidFill>
              <a:latin typeface="Raleway"/>
              <a:ea typeface="Raleway"/>
              <a:cs typeface="Raleway"/>
              <a:sym typeface="Raleway"/>
            </a:endParaRPr>
          </a:p>
        </p:txBody>
      </p:sp>
      <p:sp>
        <p:nvSpPr>
          <p:cNvPr id="145" name="Google Shape;145;p20"/>
          <p:cNvSpPr txBox="1"/>
          <p:nvPr>
            <p:ph idx="4294967295" type="body"/>
          </p:nvPr>
        </p:nvSpPr>
        <p:spPr>
          <a:xfrm>
            <a:off x="2855550" y="1227300"/>
            <a:ext cx="3432900" cy="332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latin typeface="Raleway"/>
              <a:ea typeface="Raleway"/>
              <a:cs typeface="Raleway"/>
              <a:sym typeface="Raleway"/>
            </a:endParaRPr>
          </a:p>
          <a:p>
            <a:pPr indent="-317500" lvl="0" marL="457200" rtl="0" algn="l">
              <a:spcBef>
                <a:spcPts val="12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Presentation</a:t>
            </a:r>
            <a:br>
              <a:rPr lang="en" sz="1400">
                <a:latin typeface="Raleway"/>
                <a:ea typeface="Raleway"/>
                <a:cs typeface="Raleway"/>
                <a:sym typeface="Raleway"/>
              </a:rPr>
            </a:br>
            <a:r>
              <a:rPr lang="en" sz="1200">
                <a:latin typeface="Raleway"/>
                <a:ea typeface="Raleway"/>
                <a:cs typeface="Raleway"/>
                <a:sym typeface="Raleway"/>
              </a:rPr>
              <a:t>Created an informational presentation to share and record</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Education</a:t>
            </a:r>
            <a:br>
              <a:rPr lang="en" sz="1400">
                <a:latin typeface="Raleway"/>
                <a:ea typeface="Raleway"/>
                <a:cs typeface="Raleway"/>
                <a:sym typeface="Raleway"/>
              </a:rPr>
            </a:br>
            <a:r>
              <a:rPr lang="en" sz="1200">
                <a:latin typeface="Raleway"/>
                <a:ea typeface="Raleway"/>
                <a:cs typeface="Raleway"/>
                <a:sym typeface="Raleway"/>
              </a:rPr>
              <a:t>Provided informational handout and </a:t>
            </a:r>
            <a:r>
              <a:rPr lang="en" sz="1200">
                <a:latin typeface="Raleway"/>
                <a:ea typeface="Raleway"/>
                <a:cs typeface="Raleway"/>
                <a:sym typeface="Raleway"/>
              </a:rPr>
              <a:t>recommended resources and options for further learning after our presentation</a:t>
            </a:r>
            <a:endParaRPr sz="1200">
              <a:latin typeface="Raleway"/>
              <a:ea typeface="Raleway"/>
              <a:cs typeface="Raleway"/>
              <a:sym typeface="Raleway"/>
            </a:endParaRPr>
          </a:p>
          <a:p>
            <a:pPr indent="-304800" lvl="0" marL="457200" rtl="0" algn="l">
              <a:spcBef>
                <a:spcPts val="1000"/>
              </a:spcBef>
              <a:spcAft>
                <a:spcPts val="0"/>
              </a:spcAft>
              <a:buClr>
                <a:schemeClr val="dk1"/>
              </a:buClr>
              <a:buSzPts val="1200"/>
              <a:buFont typeface="Raleway"/>
              <a:buChar char="➔"/>
            </a:pPr>
            <a:r>
              <a:rPr b="1" lang="en" sz="1400">
                <a:solidFill>
                  <a:schemeClr val="dk1"/>
                </a:solidFill>
                <a:latin typeface="Raleway"/>
                <a:ea typeface="Raleway"/>
                <a:cs typeface="Raleway"/>
                <a:sym typeface="Raleway"/>
              </a:rPr>
              <a:t>Social Media</a:t>
            </a:r>
            <a:br>
              <a:rPr lang="en" sz="1400">
                <a:latin typeface="Raleway"/>
                <a:ea typeface="Raleway"/>
                <a:cs typeface="Raleway"/>
                <a:sym typeface="Raleway"/>
              </a:rPr>
            </a:br>
            <a:r>
              <a:rPr lang="en" sz="1200">
                <a:latin typeface="Raleway"/>
                <a:ea typeface="Raleway"/>
                <a:cs typeface="Raleway"/>
                <a:sym typeface="Raleway"/>
              </a:rPr>
              <a:t>Created and posted content about the SilverAlert to raise awareness</a:t>
            </a:r>
            <a:endParaRPr sz="12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9" name="Shape 149"/>
        <p:cNvGrpSpPr/>
        <p:nvPr/>
      </p:nvGrpSpPr>
      <p:grpSpPr>
        <a:xfrm>
          <a:off x="0" y="0"/>
          <a:ext cx="0" cy="0"/>
          <a:chOff x="0" y="0"/>
          <a:chExt cx="0" cy="0"/>
        </a:xfrm>
      </p:grpSpPr>
      <p:sp>
        <p:nvSpPr>
          <p:cNvPr id="150" name="Google Shape;150;p21"/>
          <p:cNvSpPr txBox="1"/>
          <p:nvPr>
            <p:ph type="title"/>
          </p:nvPr>
        </p:nvSpPr>
        <p:spPr>
          <a:xfrm>
            <a:off x="460950" y="200122"/>
            <a:ext cx="8222100" cy="838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Raleway"/>
                <a:ea typeface="Raleway"/>
                <a:cs typeface="Raleway"/>
                <a:sym typeface="Raleway"/>
              </a:rPr>
              <a:t>Social Media </a:t>
            </a:r>
            <a:endParaRPr b="1">
              <a:latin typeface="Raleway"/>
              <a:ea typeface="Raleway"/>
              <a:cs typeface="Raleway"/>
              <a:sym typeface="Raleway"/>
            </a:endParaRPr>
          </a:p>
          <a:p>
            <a:pPr indent="0" lvl="0" marL="0" rtl="0" algn="l">
              <a:spcBef>
                <a:spcPts val="0"/>
              </a:spcBef>
              <a:spcAft>
                <a:spcPts val="0"/>
              </a:spcAft>
              <a:buNone/>
            </a:pPr>
            <a:r>
              <a:rPr b="1" lang="en">
                <a:latin typeface="Raleway"/>
                <a:ea typeface="Raleway"/>
                <a:cs typeface="Raleway"/>
                <a:sym typeface="Raleway"/>
              </a:rPr>
              <a:t>Examples</a:t>
            </a:r>
            <a:endParaRPr b="1">
              <a:latin typeface="Raleway"/>
              <a:ea typeface="Raleway"/>
              <a:cs typeface="Raleway"/>
              <a:sym typeface="Raleway"/>
            </a:endParaRPr>
          </a:p>
        </p:txBody>
      </p:sp>
      <p:sp>
        <p:nvSpPr>
          <p:cNvPr id="151" name="Google Shape;151;p21"/>
          <p:cNvSpPr/>
          <p:nvPr/>
        </p:nvSpPr>
        <p:spPr>
          <a:xfrm>
            <a:off x="2935674" y="1509150"/>
            <a:ext cx="2376000" cy="2125200"/>
          </a:xfrm>
          <a:prstGeom prst="wedgeRectCallout">
            <a:avLst>
              <a:gd fmla="val -20069" name="adj1"/>
              <a:gd fmla="val 62211"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ph type="title"/>
          </p:nvPr>
        </p:nvSpPr>
        <p:spPr>
          <a:xfrm>
            <a:off x="3028948" y="1509150"/>
            <a:ext cx="2101200" cy="184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1200"/>
              </a:spcAft>
              <a:buNone/>
            </a:pPr>
            <a:r>
              <a:rPr lang="en" sz="1900">
                <a:latin typeface="Raleway"/>
                <a:ea typeface="Raleway"/>
                <a:cs typeface="Raleway"/>
                <a:sym typeface="Raleway"/>
              </a:rPr>
              <a:t>Created and managed a public Instagram account dedicated to highlighting SliverAlert and our event</a:t>
            </a:r>
            <a:endParaRPr sz="1200">
              <a:solidFill>
                <a:schemeClr val="lt1"/>
              </a:solidFill>
              <a:latin typeface="Raleway"/>
              <a:ea typeface="Raleway"/>
              <a:cs typeface="Raleway"/>
              <a:sym typeface="Raleway"/>
            </a:endParaRPr>
          </a:p>
        </p:txBody>
      </p:sp>
      <p:pic>
        <p:nvPicPr>
          <p:cNvPr id="153" name="Google Shape;153;p21"/>
          <p:cNvPicPr preferRelativeResize="0"/>
          <p:nvPr/>
        </p:nvPicPr>
        <p:blipFill>
          <a:blip r:embed="rId3">
            <a:alphaModFix/>
          </a:blip>
          <a:stretch>
            <a:fillRect/>
          </a:stretch>
        </p:blipFill>
        <p:spPr>
          <a:xfrm>
            <a:off x="5723423" y="0"/>
            <a:ext cx="2375855" cy="5143501"/>
          </a:xfrm>
          <a:prstGeom prst="rect">
            <a:avLst/>
          </a:prstGeom>
          <a:noFill/>
          <a:ln>
            <a:noFill/>
          </a:ln>
        </p:spPr>
      </p:pic>
      <p:sp>
        <p:nvSpPr>
          <p:cNvPr id="154" name="Google Shape;154;p21"/>
          <p:cNvSpPr/>
          <p:nvPr/>
        </p:nvSpPr>
        <p:spPr>
          <a:xfrm>
            <a:off x="0" y="2510400"/>
            <a:ext cx="2376000" cy="2220000"/>
          </a:xfrm>
          <a:prstGeom prst="wedgeRectCallout">
            <a:avLst>
              <a:gd fmla="val -20277" name="adj1"/>
              <a:gd fmla="val 6450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Raleway"/>
                <a:ea typeface="Raleway"/>
                <a:cs typeface="Raleway"/>
                <a:sym typeface="Raleway"/>
              </a:rPr>
              <a:t>Metrics:</a:t>
            </a:r>
            <a:endParaRPr>
              <a:solidFill>
                <a:schemeClr val="lt1"/>
              </a:solidFill>
              <a:latin typeface="Raleway"/>
              <a:ea typeface="Raleway"/>
              <a:cs typeface="Raleway"/>
              <a:sym typeface="Raleway"/>
            </a:endParaRPr>
          </a:p>
          <a:p>
            <a:pPr indent="0" lvl="0" marL="0" rtl="0" algn="l">
              <a:spcBef>
                <a:spcPts val="0"/>
              </a:spcBef>
              <a:spcAft>
                <a:spcPts val="0"/>
              </a:spcAft>
              <a:buNone/>
            </a:pPr>
            <a:r>
              <a:rPr lang="en">
                <a:solidFill>
                  <a:schemeClr val="lt1"/>
                </a:solidFill>
                <a:latin typeface="Raleway"/>
                <a:ea typeface="Raleway"/>
                <a:cs typeface="Raleway"/>
                <a:sym typeface="Raleway"/>
              </a:rPr>
              <a:t>8 followers -- all community organizations,</a:t>
            </a:r>
            <a:endParaRPr>
              <a:solidFill>
                <a:schemeClr val="lt1"/>
              </a:solidFill>
              <a:latin typeface="Raleway"/>
              <a:ea typeface="Raleway"/>
              <a:cs typeface="Raleway"/>
              <a:sym typeface="Raleway"/>
            </a:endParaRPr>
          </a:p>
          <a:p>
            <a:pPr indent="0" lvl="0" marL="0" rtl="0" algn="l">
              <a:spcBef>
                <a:spcPts val="0"/>
              </a:spcBef>
              <a:spcAft>
                <a:spcPts val="0"/>
              </a:spcAft>
              <a:buNone/>
            </a:pPr>
            <a:r>
              <a:rPr lang="en">
                <a:solidFill>
                  <a:schemeClr val="lt1"/>
                </a:solidFill>
                <a:latin typeface="Raleway"/>
                <a:ea typeface="Raleway"/>
                <a:cs typeface="Raleway"/>
                <a:sym typeface="Raleway"/>
              </a:rPr>
              <a:t>2 instagram like total</a:t>
            </a:r>
            <a:endParaRPr>
              <a:solidFill>
                <a:schemeClr val="lt1"/>
              </a:solidFill>
              <a:latin typeface="Raleway"/>
              <a:ea typeface="Raleway"/>
              <a:cs typeface="Raleway"/>
              <a:sym typeface="Raleway"/>
            </a:endParaRPr>
          </a:p>
          <a:p>
            <a:pPr indent="0" lvl="0" marL="0" rtl="0" algn="l">
              <a:spcBef>
                <a:spcPts val="0"/>
              </a:spcBef>
              <a:spcAft>
                <a:spcPts val="0"/>
              </a:spcAft>
              <a:buNone/>
            </a:pPr>
            <a:r>
              <a:t/>
            </a:r>
            <a:endParaRPr>
              <a:solidFill>
                <a:schemeClr val="lt1"/>
              </a:solidFill>
              <a:latin typeface="Raleway"/>
              <a:ea typeface="Raleway"/>
              <a:cs typeface="Raleway"/>
              <a:sym typeface="Raleway"/>
            </a:endParaRPr>
          </a:p>
          <a:p>
            <a:pPr indent="0" lvl="0" marL="0" rtl="0" algn="l">
              <a:spcBef>
                <a:spcPts val="0"/>
              </a:spcBef>
              <a:spcAft>
                <a:spcPts val="0"/>
              </a:spcAft>
              <a:buNone/>
            </a:pPr>
            <a:r>
              <a:rPr lang="en">
                <a:solidFill>
                  <a:schemeClr val="lt1"/>
                </a:solidFill>
                <a:latin typeface="Raleway"/>
                <a:ea typeface="Raleway"/>
                <a:cs typeface="Raleway"/>
                <a:sym typeface="Raleway"/>
              </a:rPr>
              <a:t>Analysis:</a:t>
            </a:r>
            <a:endParaRPr>
              <a:solidFill>
                <a:schemeClr val="lt1"/>
              </a:solidFill>
              <a:latin typeface="Raleway"/>
              <a:ea typeface="Raleway"/>
              <a:cs typeface="Raleway"/>
              <a:sym typeface="Raleway"/>
            </a:endParaRPr>
          </a:p>
          <a:p>
            <a:pPr indent="0" lvl="0" marL="0" rtl="0" algn="l">
              <a:spcBef>
                <a:spcPts val="0"/>
              </a:spcBef>
              <a:spcAft>
                <a:spcPts val="0"/>
              </a:spcAft>
              <a:buNone/>
            </a:pPr>
            <a:r>
              <a:rPr lang="en">
                <a:solidFill>
                  <a:schemeClr val="lt1"/>
                </a:solidFill>
                <a:latin typeface="Raleway"/>
                <a:ea typeface="Raleway"/>
                <a:cs typeface="Raleway"/>
                <a:sym typeface="Raleway"/>
              </a:rPr>
              <a:t>Low engagement,</a:t>
            </a:r>
            <a:endParaRPr>
              <a:solidFill>
                <a:schemeClr val="lt1"/>
              </a:solidFill>
              <a:latin typeface="Raleway"/>
              <a:ea typeface="Raleway"/>
              <a:cs typeface="Raleway"/>
              <a:sym typeface="Raleway"/>
            </a:endParaRPr>
          </a:p>
          <a:p>
            <a:pPr indent="0" lvl="0" marL="0" rtl="0" algn="l">
              <a:spcBef>
                <a:spcPts val="0"/>
              </a:spcBef>
              <a:spcAft>
                <a:spcPts val="0"/>
              </a:spcAft>
              <a:buNone/>
            </a:pPr>
            <a:r>
              <a:rPr lang="en">
                <a:solidFill>
                  <a:schemeClr val="lt1"/>
                </a:solidFill>
                <a:latin typeface="Raleway"/>
                <a:ea typeface="Raleway"/>
                <a:cs typeface="Raleway"/>
                <a:sym typeface="Raleway"/>
              </a:rPr>
              <a:t>Did not spend enough time building social media outreach</a:t>
            </a:r>
            <a:endParaRPr>
              <a:solidFill>
                <a:schemeClr val="lt1"/>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