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8" r:id="rId1"/>
  </p:sldMasterIdLst>
  <p:notesMasterIdLst>
    <p:notesMasterId r:id="rId12"/>
  </p:notesMasterIdLst>
  <p:sldIdLst>
    <p:sldId id="256" r:id="rId2"/>
    <p:sldId id="259" r:id="rId3"/>
    <p:sldId id="257" r:id="rId4"/>
    <p:sldId id="261" r:id="rId5"/>
    <p:sldId id="262" r:id="rId6"/>
    <p:sldId id="263" r:id="rId7"/>
    <p:sldId id="264" r:id="rId8"/>
    <p:sldId id="287" r:id="rId9"/>
    <p:sldId id="267" r:id="rId10"/>
    <p:sldId id="269" r:id="rId11"/>
  </p:sldIdLst>
  <p:sldSz cx="9144000" cy="5143500" type="screen16x9"/>
  <p:notesSz cx="6858000" cy="9144000"/>
  <p:embeddedFontLst>
    <p:embeddedFont>
      <p:font typeface="DM Sans" pitchFamily="2" charset="77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722069-8EBA-4B14-B499-E039BD658649}">
  <a:tblStyle styleId="{70722069-8EBA-4B14-B499-E039BD6586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716"/>
    <p:restoredTop sz="82104"/>
  </p:normalViewPr>
  <p:slideViewPr>
    <p:cSldViewPr snapToGrid="0" snapToObjects="1">
      <p:cViewPr varScale="1">
        <p:scale>
          <a:sx n="102" d="100"/>
          <a:sy n="102" d="100"/>
        </p:scale>
        <p:origin x="152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United States has the highest maternal death rate among developed nations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Black women are three-four times more likely to die – EVEN after accounting for socioeconomic status AND education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227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Women of Color, 27.2 of 100,000 live births result in deaths that could be prevented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Worked with Harrisburg team to understand how to conduct policy analyses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gradFill>
            <a:gsLst>
              <a:gs pos="0">
                <a:srgbClr val="05B3F1">
                  <a:alpha val="0"/>
                </a:srgbClr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946600"/>
            <a:ext cx="6096000" cy="1739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44750" y="3059700"/>
            <a:ext cx="5647800" cy="15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-7000" y="353700"/>
            <a:ext cx="126300" cy="708300"/>
          </a:xfrm>
          <a:prstGeom prst="rect">
            <a:avLst/>
          </a:prstGeom>
          <a:gradFill>
            <a:gsLst>
              <a:gs pos="0">
                <a:srgbClr val="05B3F1">
                  <a:alpha val="21568"/>
                </a:srgbClr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8674200" y="4673700"/>
            <a:ext cx="469800" cy="46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136000" y="1200150"/>
            <a:ext cx="6872100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▫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/>
        </p:nvSpPr>
        <p:spPr>
          <a:xfrm>
            <a:off x="-7000" y="353700"/>
            <a:ext cx="126300" cy="708300"/>
          </a:xfrm>
          <a:prstGeom prst="rect">
            <a:avLst/>
          </a:prstGeom>
          <a:gradFill>
            <a:gsLst>
              <a:gs pos="0">
                <a:srgbClr val="05B3F1">
                  <a:alpha val="21568"/>
                </a:srgbClr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/>
          <p:nvPr/>
        </p:nvSpPr>
        <p:spPr>
          <a:xfrm>
            <a:off x="6095875" y="-3600"/>
            <a:ext cx="3048000" cy="5150700"/>
          </a:xfrm>
          <a:prstGeom prst="rect">
            <a:avLst/>
          </a:prstGeom>
          <a:gradFill>
            <a:gsLst>
              <a:gs pos="0">
                <a:srgbClr val="05B3F1">
                  <a:alpha val="21568"/>
                </a:srgbClr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8674200" y="4673700"/>
            <a:ext cx="469800" cy="46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44424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784150" y="1452350"/>
            <a:ext cx="3963000" cy="322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▫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-7000" y="353700"/>
            <a:ext cx="126300" cy="708300"/>
          </a:xfrm>
          <a:prstGeom prst="rect">
            <a:avLst/>
          </a:prstGeom>
          <a:gradFill>
            <a:gsLst>
              <a:gs pos="0">
                <a:srgbClr val="05B3F1">
                  <a:alpha val="21568"/>
                </a:srgbClr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/>
          <p:nvPr/>
        </p:nvSpPr>
        <p:spPr>
          <a:xfrm>
            <a:off x="8674200" y="4673700"/>
            <a:ext cx="469800" cy="46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136000" y="1200150"/>
            <a:ext cx="3254700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▫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4753180" y="1200150"/>
            <a:ext cx="3254700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▫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7000" y="353700"/>
            <a:ext cx="126300" cy="708300"/>
          </a:xfrm>
          <a:prstGeom prst="rect">
            <a:avLst/>
          </a:prstGeom>
          <a:gradFill>
            <a:gsLst>
              <a:gs pos="0">
                <a:srgbClr val="05B3F1">
                  <a:alpha val="21568"/>
                </a:srgbClr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/>
          <p:nvPr/>
        </p:nvSpPr>
        <p:spPr>
          <a:xfrm>
            <a:off x="8674200" y="4673700"/>
            <a:ext cx="469800" cy="46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1136000" y="1200150"/>
            <a:ext cx="2134800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3472501" y="1200150"/>
            <a:ext cx="2134800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5809002" y="1200150"/>
            <a:ext cx="2134800" cy="347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-7000" y="353700"/>
            <a:ext cx="126300" cy="708300"/>
          </a:xfrm>
          <a:prstGeom prst="rect">
            <a:avLst/>
          </a:prstGeom>
          <a:gradFill>
            <a:gsLst>
              <a:gs pos="0">
                <a:srgbClr val="05B3F1">
                  <a:alpha val="21568"/>
                </a:srgbClr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/>
          <p:nvPr/>
        </p:nvSpPr>
        <p:spPr>
          <a:xfrm>
            <a:off x="8674200" y="4673700"/>
            <a:ext cx="469800" cy="46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/>
          <p:nvPr/>
        </p:nvSpPr>
        <p:spPr>
          <a:xfrm>
            <a:off x="-7000" y="-25"/>
            <a:ext cx="9150900" cy="5143500"/>
          </a:xfrm>
          <a:prstGeom prst="frame">
            <a:avLst>
              <a:gd name="adj1" fmla="val 2453"/>
            </a:avLst>
          </a:prstGeom>
          <a:gradFill>
            <a:gsLst>
              <a:gs pos="0">
                <a:srgbClr val="05B3F1">
                  <a:alpha val="21568"/>
                </a:srgbClr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/>
          <p:nvPr/>
        </p:nvSpPr>
        <p:spPr>
          <a:xfrm>
            <a:off x="4337163" y="4673700"/>
            <a:ext cx="469800" cy="46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4337038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136000" y="1200150"/>
            <a:ext cx="6872100" cy="3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AE9827-3C95-A042-ACE6-7C82FDBC43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02"/>
          <a:stretch/>
        </p:blipFill>
        <p:spPr>
          <a:xfrm>
            <a:off x="0" y="-209367"/>
            <a:ext cx="9144000" cy="58183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402CD1-BA33-314C-8377-D66FEF02668B}"/>
              </a:ext>
            </a:extLst>
          </p:cNvPr>
          <p:cNvSpPr/>
          <p:nvPr/>
        </p:nvSpPr>
        <p:spPr>
          <a:xfrm>
            <a:off x="0" y="3793593"/>
            <a:ext cx="9188068" cy="140112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MM</a:t>
            </a:r>
          </a:p>
        </p:txBody>
      </p:sp>
      <p:sp>
        <p:nvSpPr>
          <p:cNvPr id="70" name="Google Shape;70;p12"/>
          <p:cNvSpPr txBox="1">
            <a:spLocks noGrp="1"/>
          </p:cNvSpPr>
          <p:nvPr>
            <p:ph type="ctrTitle"/>
          </p:nvPr>
        </p:nvSpPr>
        <p:spPr>
          <a:xfrm>
            <a:off x="68188" y="3929106"/>
            <a:ext cx="7628590" cy="1130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Community Engagement Fellowship</a:t>
            </a:r>
            <a:endParaRPr dirty="0"/>
          </a:p>
        </p:txBody>
      </p:sp>
      <p:sp>
        <p:nvSpPr>
          <p:cNvPr id="10" name="Google Shape;70;p12">
            <a:extLst>
              <a:ext uri="{FF2B5EF4-FFF2-40B4-BE49-F238E27FC236}">
                <a16:creationId xmlns:a16="http://schemas.microsoft.com/office/drawing/2014/main" id="{9DB29F77-3CB3-284E-A3D2-79B7E61830B2}"/>
              </a:ext>
            </a:extLst>
          </p:cNvPr>
          <p:cNvSpPr txBox="1">
            <a:spLocks/>
          </p:cNvSpPr>
          <p:nvPr/>
        </p:nvSpPr>
        <p:spPr>
          <a:xfrm>
            <a:off x="6072816" y="4271972"/>
            <a:ext cx="3247924" cy="1114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None/>
              <a:defRPr sz="48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Morgan Overton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A97C71C-B02E-0849-8D10-076869D4D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38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04C17F-8607-E845-AB9B-D4F819C98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852" y="1851365"/>
            <a:ext cx="4801589" cy="14618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6600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BB354B-B235-A14B-B2FB-E0A030D12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0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44424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002060"/>
                </a:solidFill>
              </a:rPr>
              <a:t>Field Placement</a:t>
            </a:r>
            <a:endParaRPr sz="4400" dirty="0">
              <a:solidFill>
                <a:srgbClr val="002060"/>
              </a:solidFill>
            </a:endParaRPr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04800" y="1315233"/>
            <a:ext cx="5181600" cy="33585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Office of State Representative Jake Wheatley Jr.</a:t>
            </a:r>
          </a:p>
          <a:p>
            <a:pPr marL="342900" indent="-342900"/>
            <a:r>
              <a:rPr lang="en-US" b="1" dirty="0"/>
              <a:t>Serves District 19</a:t>
            </a:r>
          </a:p>
          <a:p>
            <a:pPr marL="342900" indent="-342900"/>
            <a:r>
              <a:rPr lang="en-US" b="1" dirty="0"/>
              <a:t>Elected in 2003</a:t>
            </a:r>
          </a:p>
          <a:p>
            <a:pPr marL="342900" indent="-342900"/>
            <a:r>
              <a:rPr lang="en-US" b="1" dirty="0"/>
              <a:t>Democratic Chairman of Finance Committee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6FC97-1230-7B41-B7C8-E86A18115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695" y="2789416"/>
            <a:ext cx="2314097" cy="1884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E77BBA-5F03-7F45-BA58-C1041E3CF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014" y="355075"/>
            <a:ext cx="1661015" cy="232542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6DB0FB-824B-134F-A3AE-B159EE7AB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798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1A0791-5E11-F64F-89AD-A498EB3C243A}"/>
              </a:ext>
            </a:extLst>
          </p:cNvPr>
          <p:cNvSpPr/>
          <p:nvPr/>
        </p:nvSpPr>
        <p:spPr>
          <a:xfrm>
            <a:off x="0" y="1896184"/>
            <a:ext cx="9143875" cy="189822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2015 Centre Avenue: Then vs Now </a:t>
            </a:r>
            <a:endParaRPr dirty="0"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69830-7C91-A046-8221-8DA607CD7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756" y="1465545"/>
            <a:ext cx="1965493" cy="2791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81440E-5404-BD4F-A52C-A3B46BF3562B}"/>
              </a:ext>
            </a:extLst>
          </p:cNvPr>
          <p:cNvSpPr txBox="1"/>
          <p:nvPr/>
        </p:nvSpPr>
        <p:spPr>
          <a:xfrm>
            <a:off x="1851498" y="4646940"/>
            <a:ext cx="21371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 err="1"/>
              <a:t>Teenie</a:t>
            </a:r>
            <a:r>
              <a:rPr lang="en-US" sz="1100" dirty="0"/>
              <a:t> Harris Archives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24941-EACA-0844-A3F9-C82839638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552" y="1745075"/>
            <a:ext cx="3239840" cy="2204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4FC9F4-560F-A44C-9D62-7B0AA28BF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99" y="1465545"/>
            <a:ext cx="2234554" cy="27807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FF3BEB-E611-A345-9C40-A59BCF3FE7EC}"/>
              </a:ext>
            </a:extLst>
          </p:cNvPr>
          <p:cNvSpPr txBox="1"/>
          <p:nvPr/>
        </p:nvSpPr>
        <p:spPr>
          <a:xfrm>
            <a:off x="2254598" y="4279609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1958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37EE34-3471-1440-98D5-BE162721F7FA}"/>
              </a:ext>
            </a:extLst>
          </p:cNvPr>
          <p:cNvSpPr txBox="1"/>
          <p:nvPr/>
        </p:nvSpPr>
        <p:spPr>
          <a:xfrm>
            <a:off x="4674394" y="4280861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1972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667201-6A38-C745-87E0-AB785B6E5C46}"/>
              </a:ext>
            </a:extLst>
          </p:cNvPr>
          <p:cNvSpPr txBox="1"/>
          <p:nvPr/>
        </p:nvSpPr>
        <p:spPr>
          <a:xfrm>
            <a:off x="8440577" y="4017999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6D8411-D36F-0C4C-A61E-AFC87E78A2AB}"/>
              </a:ext>
            </a:extLst>
          </p:cNvPr>
          <p:cNvSpPr txBox="1"/>
          <p:nvPr/>
        </p:nvSpPr>
        <p:spPr>
          <a:xfrm>
            <a:off x="6806071" y="4308794"/>
            <a:ext cx="11641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Google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F3A2A62-1CB2-3C4F-99B1-452FB888A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43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Social Work Practice in Gov’t Setting</a:t>
            </a:r>
            <a:endParaRPr dirty="0"/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71020-2510-9E43-9ADA-33F42E4BA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375" y="1063375"/>
            <a:ext cx="2408866" cy="3045162"/>
          </a:xfr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7620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Micro</a:t>
            </a:r>
          </a:p>
          <a:p>
            <a:pPr marL="76200" indent="0">
              <a:buNone/>
            </a:pPr>
            <a:endParaRPr lang="en-US" sz="1200" b="1" dirty="0">
              <a:solidFill>
                <a:schemeClr val="tx1"/>
              </a:solidFill>
            </a:endParaRPr>
          </a:p>
          <a:p>
            <a:pPr marL="76200" indent="0">
              <a:buNone/>
            </a:pPr>
            <a:r>
              <a:rPr lang="en-US" sz="1200" b="1" dirty="0">
                <a:solidFill>
                  <a:schemeClr val="tx1"/>
                </a:solidFill>
              </a:rPr>
              <a:t>Constituent Needs </a:t>
            </a:r>
          </a:p>
          <a:p>
            <a:pPr marL="76200" indent="0">
              <a:buNone/>
            </a:pPr>
            <a:r>
              <a:rPr lang="en-US" sz="1200" dirty="0">
                <a:solidFill>
                  <a:schemeClr val="tx1"/>
                </a:solidFill>
              </a:rPr>
              <a:t>(ranged from faxes, phone calls,  rent rebate, connect cards, etc.)</a:t>
            </a:r>
          </a:p>
          <a:p>
            <a:pPr marL="76200" indent="0">
              <a:buNone/>
            </a:pPr>
            <a:r>
              <a:rPr lang="en-US" sz="1200" b="1" dirty="0">
                <a:solidFill>
                  <a:schemeClr val="tx1"/>
                </a:solidFill>
              </a:rPr>
              <a:t>One on One meetings </a:t>
            </a:r>
          </a:p>
          <a:p>
            <a:pPr marL="76200" indent="0">
              <a:buNone/>
            </a:pPr>
            <a:r>
              <a:rPr lang="en-US" sz="1200" b="1" dirty="0">
                <a:solidFill>
                  <a:schemeClr val="tx1"/>
                </a:solidFill>
              </a:rPr>
              <a:t>Conflict Resolution</a:t>
            </a:r>
          </a:p>
          <a:p>
            <a:pPr marL="76200" indent="0">
              <a:buNone/>
            </a:pPr>
            <a:r>
              <a:rPr lang="en-US" sz="1200" dirty="0">
                <a:solidFill>
                  <a:schemeClr val="tx1"/>
                </a:solidFill>
              </a:rPr>
              <a:t>(landlord issues, financial barriers, etc.)</a:t>
            </a:r>
          </a:p>
          <a:p>
            <a:pPr marL="76200" indent="0"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F409A3-C7C6-3F4A-A631-B5044F10D69C}"/>
              </a:ext>
            </a:extLst>
          </p:cNvPr>
          <p:cNvSpPr txBox="1">
            <a:spLocks/>
          </p:cNvSpPr>
          <p:nvPr/>
        </p:nvSpPr>
        <p:spPr>
          <a:xfrm>
            <a:off x="3502276" y="1345931"/>
            <a:ext cx="2469408" cy="30451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76200" indent="0" algn="ctr">
              <a:buFont typeface="DM Sans"/>
              <a:buNone/>
            </a:pPr>
            <a:r>
              <a:rPr lang="en-US" b="1" dirty="0">
                <a:solidFill>
                  <a:schemeClr val="tx1"/>
                </a:solidFill>
              </a:rPr>
              <a:t>Mezzo</a:t>
            </a:r>
          </a:p>
          <a:p>
            <a:pPr marL="76200" indent="0">
              <a:buFont typeface="DM Sans"/>
              <a:buNone/>
            </a:pPr>
            <a:endParaRPr lang="en-US" sz="1200" b="1" dirty="0"/>
          </a:p>
          <a:p>
            <a:pPr marL="76200" indent="0">
              <a:buFont typeface="DM Sans"/>
              <a:buNone/>
            </a:pPr>
            <a:r>
              <a:rPr lang="en-US" sz="1200" b="1" dirty="0"/>
              <a:t>Team Meetings with Staff</a:t>
            </a:r>
          </a:p>
          <a:p>
            <a:pPr marL="76200" indent="0">
              <a:buFont typeface="DM Sans"/>
              <a:buNone/>
            </a:pPr>
            <a:r>
              <a:rPr lang="en-US" sz="1200" b="1" dirty="0"/>
              <a:t>Partner with organizations to plan community events</a:t>
            </a:r>
          </a:p>
          <a:p>
            <a:pPr marL="76200" indent="0">
              <a:buFont typeface="DM Sans"/>
              <a:buNone/>
            </a:pPr>
            <a:r>
              <a:rPr lang="en-US" sz="1200" b="1" dirty="0"/>
              <a:t>Attended neighborhood meetings</a:t>
            </a:r>
          </a:p>
          <a:p>
            <a:pPr marL="76200" indent="0" algn="ctr">
              <a:buFont typeface="DM Sans"/>
              <a:buNone/>
            </a:pPr>
            <a:endParaRPr lang="en-US" sz="12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438CC50-39E4-9E44-98A3-022E7655C228}"/>
              </a:ext>
            </a:extLst>
          </p:cNvPr>
          <p:cNvSpPr txBox="1">
            <a:spLocks/>
          </p:cNvSpPr>
          <p:nvPr/>
        </p:nvSpPr>
        <p:spPr>
          <a:xfrm>
            <a:off x="6229719" y="1627151"/>
            <a:ext cx="2444356" cy="30451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76200" indent="0" algn="ctr">
              <a:buFont typeface="DM Sans"/>
              <a:buNone/>
            </a:pPr>
            <a:r>
              <a:rPr lang="en-US" b="1" dirty="0">
                <a:solidFill>
                  <a:schemeClr val="tx1"/>
                </a:solidFill>
              </a:rPr>
              <a:t>Macro</a:t>
            </a:r>
          </a:p>
          <a:p>
            <a:pPr marL="76200" indent="0" algn="ctr">
              <a:buFont typeface="DM Sans"/>
              <a:buNone/>
            </a:pPr>
            <a:endParaRPr lang="en-US" sz="1200" b="1" dirty="0"/>
          </a:p>
          <a:p>
            <a:pPr marL="76200" indent="0">
              <a:buFont typeface="DM Sans"/>
              <a:buNone/>
            </a:pPr>
            <a:r>
              <a:rPr lang="en-US" sz="1200" b="1" dirty="0"/>
              <a:t>Promote Public Policy Change</a:t>
            </a:r>
          </a:p>
          <a:p>
            <a:pPr marL="76200" indent="0">
              <a:buFont typeface="DM Sans"/>
              <a:buNone/>
            </a:pPr>
            <a:r>
              <a:rPr lang="en-US" sz="1200" b="1" dirty="0"/>
              <a:t>**Maternal Health Policy Analysis Project**</a:t>
            </a:r>
          </a:p>
          <a:p>
            <a:pPr marL="76200" indent="0">
              <a:buFont typeface="DM Sans"/>
              <a:buNone/>
            </a:pPr>
            <a:r>
              <a:rPr lang="en-US" sz="1200" b="1" dirty="0"/>
              <a:t>Understand the impact of social determinants of social mobility</a:t>
            </a:r>
          </a:p>
          <a:p>
            <a:pPr marL="76200" indent="0">
              <a:buFont typeface="DM Sans"/>
              <a:buNone/>
            </a:pPr>
            <a:r>
              <a:rPr lang="en-US" sz="1200" b="1" dirty="0"/>
              <a:t>Understand systemic forms of oppression, and how it has impacted District 19 neighborhoods historically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69AC4-21A6-6F42-8ECA-994B03DE95CC}"/>
              </a:ext>
            </a:extLst>
          </p:cNvPr>
          <p:cNvSpPr txBox="1"/>
          <p:nvPr/>
        </p:nvSpPr>
        <p:spPr>
          <a:xfrm>
            <a:off x="12526" y="67640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EDA2A6-C44A-1B46-9C22-8AA6D55A7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344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subTitle" idx="4294967295"/>
          </p:nvPr>
        </p:nvSpPr>
        <p:spPr>
          <a:xfrm>
            <a:off x="985540" y="2896801"/>
            <a:ext cx="4598400" cy="133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A Policy Analysis Project </a:t>
            </a:r>
            <a:endParaRPr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4337038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30" name="Google Shape;130;p18"/>
          <p:cNvGrpSpPr/>
          <p:nvPr/>
        </p:nvGrpSpPr>
        <p:grpSpPr>
          <a:xfrm>
            <a:off x="5500752" y="1216242"/>
            <a:ext cx="369393" cy="382046"/>
            <a:chOff x="6331694" y="2005517"/>
            <a:chExt cx="222566" cy="230190"/>
          </a:xfrm>
        </p:grpSpPr>
        <p:sp>
          <p:nvSpPr>
            <p:cNvPr id="131" name="Google Shape;131;p18"/>
            <p:cNvSpPr/>
            <p:nvPr/>
          </p:nvSpPr>
          <p:spPr>
            <a:xfrm>
              <a:off x="6331694" y="2005517"/>
              <a:ext cx="222566" cy="180097"/>
            </a:xfrm>
            <a:custGeom>
              <a:avLst/>
              <a:gdLst/>
              <a:ahLst/>
              <a:cxnLst/>
              <a:rect l="l" t="t" r="r" b="b"/>
              <a:pathLst>
                <a:path w="222566" h="180097" extrusionOk="0">
                  <a:moveTo>
                    <a:pt x="29835" y="180097"/>
                  </a:moveTo>
                  <a:lnTo>
                    <a:pt x="192732" y="180097"/>
                  </a:lnTo>
                  <a:cubicBezTo>
                    <a:pt x="209439" y="180097"/>
                    <a:pt x="222567" y="166977"/>
                    <a:pt x="222567" y="150280"/>
                  </a:cubicBezTo>
                  <a:lnTo>
                    <a:pt x="222567" y="29817"/>
                  </a:lnTo>
                  <a:cubicBezTo>
                    <a:pt x="222567" y="13120"/>
                    <a:pt x="209439" y="0"/>
                    <a:pt x="192732" y="0"/>
                  </a:cubicBezTo>
                  <a:lnTo>
                    <a:pt x="29835" y="0"/>
                  </a:lnTo>
                  <a:cubicBezTo>
                    <a:pt x="13127" y="0"/>
                    <a:pt x="0" y="13120"/>
                    <a:pt x="0" y="29817"/>
                  </a:cubicBezTo>
                  <a:lnTo>
                    <a:pt x="0" y="150280"/>
                  </a:lnTo>
                  <a:cubicBezTo>
                    <a:pt x="0" y="166977"/>
                    <a:pt x="13127" y="180097"/>
                    <a:pt x="29835" y="180097"/>
                  </a:cubicBezTo>
                  <a:close/>
                  <a:moveTo>
                    <a:pt x="17304" y="30414"/>
                  </a:moveTo>
                  <a:cubicBezTo>
                    <a:pt x="17304" y="23854"/>
                    <a:pt x="22674" y="18487"/>
                    <a:pt x="29238" y="18487"/>
                  </a:cubicBezTo>
                  <a:lnTo>
                    <a:pt x="192135" y="18487"/>
                  </a:lnTo>
                  <a:cubicBezTo>
                    <a:pt x="198699" y="18487"/>
                    <a:pt x="204069" y="23854"/>
                    <a:pt x="204069" y="30414"/>
                  </a:cubicBezTo>
                  <a:lnTo>
                    <a:pt x="204069" y="150876"/>
                  </a:lnTo>
                  <a:cubicBezTo>
                    <a:pt x="204069" y="157436"/>
                    <a:pt x="198699" y="162803"/>
                    <a:pt x="192135" y="162803"/>
                  </a:cubicBezTo>
                  <a:lnTo>
                    <a:pt x="29238" y="162803"/>
                  </a:lnTo>
                  <a:cubicBezTo>
                    <a:pt x="22674" y="162803"/>
                    <a:pt x="17304" y="157436"/>
                    <a:pt x="17304" y="150876"/>
                  </a:cubicBezTo>
                  <a:lnTo>
                    <a:pt x="17304" y="3041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6397330" y="2197541"/>
              <a:ext cx="91890" cy="38166"/>
            </a:xfrm>
            <a:custGeom>
              <a:avLst/>
              <a:gdLst/>
              <a:ahLst/>
              <a:cxnLst/>
              <a:rect l="l" t="t" r="r" b="b"/>
              <a:pathLst>
                <a:path w="91890" h="38166" extrusionOk="0">
                  <a:moveTo>
                    <a:pt x="45349" y="0"/>
                  </a:moveTo>
                  <a:cubicBezTo>
                    <a:pt x="45349" y="0"/>
                    <a:pt x="45349" y="0"/>
                    <a:pt x="45349" y="0"/>
                  </a:cubicBezTo>
                  <a:cubicBezTo>
                    <a:pt x="40575" y="0"/>
                    <a:pt x="36398" y="4175"/>
                    <a:pt x="36398" y="8945"/>
                  </a:cubicBezTo>
                  <a:lnTo>
                    <a:pt x="36398" y="20276"/>
                  </a:lnTo>
                  <a:lnTo>
                    <a:pt x="8950" y="20276"/>
                  </a:lnTo>
                  <a:cubicBezTo>
                    <a:pt x="4177" y="20276"/>
                    <a:pt x="0" y="24450"/>
                    <a:pt x="0" y="29221"/>
                  </a:cubicBezTo>
                  <a:cubicBezTo>
                    <a:pt x="0" y="33992"/>
                    <a:pt x="4177" y="38166"/>
                    <a:pt x="8950" y="38166"/>
                  </a:cubicBezTo>
                  <a:lnTo>
                    <a:pt x="82941" y="38166"/>
                  </a:lnTo>
                  <a:cubicBezTo>
                    <a:pt x="87714" y="38166"/>
                    <a:pt x="91891" y="33992"/>
                    <a:pt x="91891" y="29221"/>
                  </a:cubicBezTo>
                  <a:cubicBezTo>
                    <a:pt x="91891" y="24450"/>
                    <a:pt x="87714" y="20276"/>
                    <a:pt x="82941" y="20276"/>
                  </a:cubicBezTo>
                  <a:lnTo>
                    <a:pt x="54896" y="20276"/>
                  </a:lnTo>
                  <a:lnTo>
                    <a:pt x="54896" y="8945"/>
                  </a:lnTo>
                  <a:cubicBezTo>
                    <a:pt x="54299" y="4175"/>
                    <a:pt x="50719" y="0"/>
                    <a:pt x="45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6381816" y="2058592"/>
              <a:ext cx="122918" cy="75139"/>
            </a:xfrm>
            <a:custGeom>
              <a:avLst/>
              <a:gdLst/>
              <a:ahLst/>
              <a:cxnLst/>
              <a:rect l="l" t="t" r="r" b="b"/>
              <a:pathLst>
                <a:path w="122918" h="75139" extrusionOk="0">
                  <a:moveTo>
                    <a:pt x="113372" y="32203"/>
                  </a:moveTo>
                  <a:lnTo>
                    <a:pt x="88311" y="32203"/>
                  </a:lnTo>
                  <a:lnTo>
                    <a:pt x="80554" y="7752"/>
                  </a:lnTo>
                  <a:cubicBezTo>
                    <a:pt x="79360" y="3578"/>
                    <a:pt x="75183" y="0"/>
                    <a:pt x="70410" y="0"/>
                  </a:cubicBezTo>
                  <a:cubicBezTo>
                    <a:pt x="65636" y="0"/>
                    <a:pt x="61460" y="2982"/>
                    <a:pt x="60266" y="7156"/>
                  </a:cubicBezTo>
                  <a:lnTo>
                    <a:pt x="45945" y="46515"/>
                  </a:lnTo>
                  <a:lnTo>
                    <a:pt x="39382" y="33395"/>
                  </a:lnTo>
                  <a:cubicBezTo>
                    <a:pt x="36995" y="29221"/>
                    <a:pt x="32818" y="26239"/>
                    <a:pt x="28045" y="26239"/>
                  </a:cubicBezTo>
                  <a:lnTo>
                    <a:pt x="8950" y="26239"/>
                  </a:lnTo>
                  <a:cubicBezTo>
                    <a:pt x="4177" y="26239"/>
                    <a:pt x="0" y="30414"/>
                    <a:pt x="0" y="35184"/>
                  </a:cubicBezTo>
                  <a:cubicBezTo>
                    <a:pt x="0" y="39955"/>
                    <a:pt x="4177" y="44130"/>
                    <a:pt x="8950" y="44130"/>
                  </a:cubicBezTo>
                  <a:lnTo>
                    <a:pt x="25061" y="44130"/>
                  </a:lnTo>
                  <a:lnTo>
                    <a:pt x="37592" y="69176"/>
                  </a:lnTo>
                  <a:cubicBezTo>
                    <a:pt x="39382" y="72754"/>
                    <a:pt x="42962" y="75140"/>
                    <a:pt x="47139" y="75140"/>
                  </a:cubicBezTo>
                  <a:cubicBezTo>
                    <a:pt x="47139" y="75140"/>
                    <a:pt x="47736" y="75140"/>
                    <a:pt x="47736" y="75140"/>
                  </a:cubicBezTo>
                  <a:cubicBezTo>
                    <a:pt x="51912" y="75140"/>
                    <a:pt x="55493" y="72158"/>
                    <a:pt x="57283" y="67984"/>
                  </a:cubicBezTo>
                  <a:lnTo>
                    <a:pt x="70410" y="32203"/>
                  </a:lnTo>
                  <a:lnTo>
                    <a:pt x="72797" y="39955"/>
                  </a:lnTo>
                  <a:cubicBezTo>
                    <a:pt x="74587" y="45919"/>
                    <a:pt x="79957" y="49497"/>
                    <a:pt x="85924" y="49497"/>
                  </a:cubicBezTo>
                  <a:lnTo>
                    <a:pt x="113969" y="49497"/>
                  </a:lnTo>
                  <a:cubicBezTo>
                    <a:pt x="118742" y="49497"/>
                    <a:pt x="122919" y="45322"/>
                    <a:pt x="122919" y="40552"/>
                  </a:cubicBezTo>
                  <a:cubicBezTo>
                    <a:pt x="122322" y="36377"/>
                    <a:pt x="118145" y="32203"/>
                    <a:pt x="113372" y="322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423566-ABDC-9B4A-9700-8D4E829907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1202" b="14725"/>
          <a:stretch/>
        </p:blipFill>
        <p:spPr>
          <a:xfrm>
            <a:off x="4709786" y="404841"/>
            <a:ext cx="4158734" cy="4645230"/>
          </a:xfrm>
          <a:prstGeom prst="rect">
            <a:avLst/>
          </a:prstGeom>
        </p:spPr>
      </p:pic>
      <p:sp>
        <p:nvSpPr>
          <p:cNvPr id="121" name="Google Shape;121;p18"/>
          <p:cNvSpPr txBox="1">
            <a:spLocks noGrp="1"/>
          </p:cNvSpPr>
          <p:nvPr>
            <p:ph type="ctrTitle" idx="4294967295"/>
          </p:nvPr>
        </p:nvSpPr>
        <p:spPr>
          <a:xfrm>
            <a:off x="685800" y="1039659"/>
            <a:ext cx="6078256" cy="176905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2060"/>
                </a:solidFill>
              </a:rPr>
              <a:t>Maternal Health Disparities in Pittsburgh</a:t>
            </a:r>
            <a:endParaRPr sz="4800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D3B17F-AD51-244B-9D5F-7FBE4ADA1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324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2588893" y="4139265"/>
            <a:ext cx="6554982" cy="6274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/>
              <a:t>Source: </a:t>
            </a:r>
            <a:r>
              <a:rPr lang="en-US" sz="1600" b="1" i="1" dirty="0"/>
              <a:t>Pittsburgh’s Inequalities Across Gender and Race (2019)</a:t>
            </a:r>
            <a:endParaRPr sz="1600" b="1" i="1" dirty="0"/>
          </a:p>
        </p:txBody>
      </p:sp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Background</a:t>
            </a:r>
            <a:endParaRPr dirty="0"/>
          </a:p>
        </p:txBody>
      </p:sp>
      <p:sp>
        <p:nvSpPr>
          <p:cNvPr id="141" name="Google Shape;141;p19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31F3C-AC98-FF49-A4B0-B808CFB3B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00" y="1061674"/>
            <a:ext cx="8928100" cy="298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618FF-F467-2A4F-90D5-8355A393DD01}"/>
              </a:ext>
            </a:extLst>
          </p:cNvPr>
          <p:cNvSpPr txBox="1"/>
          <p:nvPr/>
        </p:nvSpPr>
        <p:spPr>
          <a:xfrm rot="19166730">
            <a:off x="2191426" y="883253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Negative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C84F73-26BB-5B4A-9D1D-856EFF9C83D6}"/>
              </a:ext>
            </a:extLst>
          </p:cNvPr>
          <p:cNvSpPr txBox="1"/>
          <p:nvPr/>
        </p:nvSpPr>
        <p:spPr>
          <a:xfrm rot="19025463">
            <a:off x="3478062" y="924935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Positive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010371-AEF7-C946-9A8B-36020B181E18}"/>
              </a:ext>
            </a:extLst>
          </p:cNvPr>
          <p:cNvSpPr txBox="1"/>
          <p:nvPr/>
        </p:nvSpPr>
        <p:spPr>
          <a:xfrm rot="18959250">
            <a:off x="2832480" y="885107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Average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FE0B41-68C2-FD41-89D0-587458F1B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957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WHY?</a:t>
            </a:r>
            <a:endParaRPr dirty="0"/>
          </a:p>
        </p:txBody>
      </p:sp>
      <p:sp>
        <p:nvSpPr>
          <p:cNvPr id="150" name="Google Shape;150;p20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2899B-4F19-514D-AA0D-4F5BDAC51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378346"/>
            <a:ext cx="2889337" cy="941801"/>
          </a:xfr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27000" indent="0">
              <a:buNone/>
            </a:pPr>
            <a:r>
              <a:rPr lang="en-US" b="1" dirty="0">
                <a:solidFill>
                  <a:schemeClr val="bg1"/>
                </a:solidFill>
              </a:rPr>
              <a:t>Historical malpractice in medical field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59AE09B-081F-0D49-81D4-0106573E3E6E}"/>
              </a:ext>
            </a:extLst>
          </p:cNvPr>
          <p:cNvSpPr txBox="1">
            <a:spLocks/>
          </p:cNvSpPr>
          <p:nvPr/>
        </p:nvSpPr>
        <p:spPr>
          <a:xfrm>
            <a:off x="444673" y="3400881"/>
            <a:ext cx="2889337" cy="11171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27000" indent="0">
              <a:buFont typeface="DM Sans"/>
              <a:buNone/>
            </a:pPr>
            <a:r>
              <a:rPr lang="en-US" b="1" dirty="0">
                <a:solidFill>
                  <a:schemeClr val="bg1"/>
                </a:solidFill>
              </a:rPr>
              <a:t>Right to access of quality health care consistently under threat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2077FA6-4462-B24B-A174-B6270A7BC15F}"/>
              </a:ext>
            </a:extLst>
          </p:cNvPr>
          <p:cNvSpPr txBox="1">
            <a:spLocks/>
          </p:cNvSpPr>
          <p:nvPr/>
        </p:nvSpPr>
        <p:spPr>
          <a:xfrm>
            <a:off x="5784737" y="1258602"/>
            <a:ext cx="2889337" cy="111716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27000" indent="0">
              <a:buFont typeface="DM Sans"/>
              <a:buNone/>
            </a:pPr>
            <a:r>
              <a:rPr lang="en-US" b="1" dirty="0">
                <a:solidFill>
                  <a:schemeClr val="bg1"/>
                </a:solidFill>
              </a:rPr>
              <a:t>Racist views of Black patients among medical professionals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15E401-3C14-CB4D-8218-3A5E1EC382E4}"/>
              </a:ext>
            </a:extLst>
          </p:cNvPr>
          <p:cNvSpPr txBox="1">
            <a:spLocks/>
          </p:cNvSpPr>
          <p:nvPr/>
        </p:nvSpPr>
        <p:spPr>
          <a:xfrm>
            <a:off x="5784736" y="3400881"/>
            <a:ext cx="2889337" cy="11171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27000" indent="0">
              <a:buFont typeface="DM Sans"/>
              <a:buNone/>
            </a:pPr>
            <a:r>
              <a:rPr lang="en-US" b="1" dirty="0">
                <a:solidFill>
                  <a:schemeClr val="bg1"/>
                </a:solidFill>
              </a:rPr>
              <a:t>Reduction of health services by legislators in government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8BD8F77-3253-D94A-B370-C3C449B834BA}"/>
              </a:ext>
            </a:extLst>
          </p:cNvPr>
          <p:cNvSpPr txBox="1">
            <a:spLocks/>
          </p:cNvSpPr>
          <p:nvPr/>
        </p:nvSpPr>
        <p:spPr>
          <a:xfrm>
            <a:off x="3194137" y="2434219"/>
            <a:ext cx="2607502" cy="84975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▫"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27000" indent="0">
              <a:buFont typeface="DM Sans"/>
              <a:buNone/>
            </a:pPr>
            <a:r>
              <a:rPr lang="en-US" sz="2000" b="1" dirty="0"/>
              <a:t>Intersectionality of racism and sexism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5DD1B17-ABE1-4740-9C60-771187C34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739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HAS been done?</a:t>
            </a:r>
            <a:endParaRPr dirty="0"/>
          </a:p>
        </p:txBody>
      </p:sp>
      <p:sp>
        <p:nvSpPr>
          <p:cNvPr id="150" name="Google Shape;150;p20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2899B-4F19-514D-AA0D-4F5BDAC51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00150"/>
            <a:ext cx="8150268" cy="3473400"/>
          </a:xfrm>
        </p:spPr>
        <p:txBody>
          <a:bodyPr/>
          <a:lstStyle/>
          <a:p>
            <a:r>
              <a:rPr lang="en-US" dirty="0"/>
              <a:t>2018 – Gov. Wolf enacted Act 24 - </a:t>
            </a:r>
            <a:r>
              <a:rPr lang="en-US" b="1" dirty="0"/>
              <a:t>PA Maternal Mortality Review Committee</a:t>
            </a:r>
          </a:p>
          <a:p>
            <a:pPr marL="584200" lvl="1" indent="0">
              <a:buNone/>
            </a:pPr>
            <a:r>
              <a:rPr lang="en-US" dirty="0"/>
              <a:t>	Reviews all maternal-related deaths, to develop strategies to reduce 	preventable morbidity, mortality and racial disparities </a:t>
            </a:r>
          </a:p>
          <a:p>
            <a:pPr marL="584200" lvl="1" indent="0">
              <a:buNone/>
            </a:pPr>
            <a:endParaRPr lang="en-US" dirty="0"/>
          </a:p>
          <a:p>
            <a:pPr marL="584200" lvl="1" indent="0">
              <a:buNone/>
            </a:pPr>
            <a:r>
              <a:rPr lang="en-US" dirty="0"/>
              <a:t>Local </a:t>
            </a:r>
            <a:r>
              <a:rPr lang="en-US" b="1" dirty="0"/>
              <a:t>Organizations</a:t>
            </a:r>
            <a:r>
              <a:rPr lang="en-US" dirty="0"/>
              <a:t> have been on the frontlines of services and preventative action:</a:t>
            </a:r>
          </a:p>
          <a:p>
            <a:pPr marL="584200" lvl="1" indent="0">
              <a:buNone/>
            </a:pPr>
            <a:r>
              <a:rPr lang="en-US" dirty="0"/>
              <a:t>	Heathy Start, Allegheny County Health Department, Midwife Center, 	Women’s Law Project, UPMC Magee</a:t>
            </a:r>
          </a:p>
          <a:p>
            <a:pPr marL="584200" lvl="1" indent="0">
              <a:buNone/>
            </a:pPr>
            <a:endParaRPr lang="en-US" dirty="0"/>
          </a:p>
          <a:p>
            <a:pPr marL="584200" lvl="1" indent="0">
              <a:buNone/>
            </a:pPr>
            <a:r>
              <a:rPr lang="en-US" b="1" dirty="0"/>
              <a:t>Safer Childbirth Cities Initiative </a:t>
            </a:r>
            <a:r>
              <a:rPr lang="en-US" dirty="0"/>
              <a:t>– Consortium of nonprofits to develop safer and more equitable ways Pittsburgh can leverage maternal and child health outcomes</a:t>
            </a:r>
          </a:p>
          <a:p>
            <a:pPr marL="584200" lvl="1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A574FB-0D82-8E49-86A9-B5A85FA62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79170"/>
      </p:ext>
    </p:extLst>
  </p:cSld>
  <p:clrMapOvr>
    <a:masterClrMapping/>
  </p:clrMapOvr>
  <p:transition advTm="6984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Recommendations</a:t>
            </a:r>
            <a:endParaRPr dirty="0"/>
          </a:p>
        </p:txBody>
      </p:sp>
      <p:sp>
        <p:nvSpPr>
          <p:cNvPr id="170" name="Google Shape;170;p23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2EFD3BF-3289-544B-86D9-FB0A7B9B30B1}"/>
              </a:ext>
            </a:extLst>
          </p:cNvPr>
          <p:cNvSpPr txBox="1">
            <a:spLocks/>
          </p:cNvSpPr>
          <p:nvPr/>
        </p:nvSpPr>
        <p:spPr>
          <a:xfrm>
            <a:off x="304800" y="1063374"/>
            <a:ext cx="8150268" cy="39242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84200" lvl="1"/>
            <a:r>
              <a:rPr lang="en-US" dirty="0"/>
              <a:t>Utilize policy and legislation as a tool to reset the standard of an intersectional maternal healthcare framework</a:t>
            </a:r>
          </a:p>
          <a:p>
            <a:pPr marL="584200" lvl="1"/>
            <a:endParaRPr lang="en-US" dirty="0"/>
          </a:p>
          <a:p>
            <a:pPr marL="584200" lvl="1"/>
            <a:r>
              <a:rPr lang="en-US" dirty="0"/>
              <a:t>Advocate for co-sponsorship of Rep. Meghan Cephas’ (D-Philadelphia) proposed bills:</a:t>
            </a:r>
          </a:p>
          <a:p>
            <a:r>
              <a:rPr lang="en-US" dirty="0"/>
              <a:t>	</a:t>
            </a:r>
            <a:r>
              <a:rPr lang="en-US" b="1" dirty="0"/>
              <a:t>H.B 2107</a:t>
            </a:r>
            <a:r>
              <a:rPr lang="en-US" dirty="0"/>
              <a:t> – Would add severe maternal morbidity to the list of reportable events within 		  the Pennsylvania Department of Health.</a:t>
            </a:r>
            <a:endParaRPr lang="en-US" sz="1800" dirty="0"/>
          </a:p>
          <a:p>
            <a:r>
              <a:rPr lang="en-US" dirty="0"/>
              <a:t>	</a:t>
            </a:r>
            <a:r>
              <a:rPr lang="en-US" b="1" dirty="0"/>
              <a:t>H.B 2108</a:t>
            </a:r>
            <a:r>
              <a:rPr lang="en-US" dirty="0"/>
              <a:t> – Would extend Medicaid coverage for pregnancy related and postpartum       		  medical assistance.</a:t>
            </a:r>
            <a:endParaRPr lang="en-US" sz="1800" dirty="0"/>
          </a:p>
          <a:p>
            <a:r>
              <a:rPr lang="en-US" dirty="0"/>
              <a:t>	</a:t>
            </a:r>
            <a:r>
              <a:rPr lang="en-US" b="1" dirty="0"/>
              <a:t>H.B 2109</a:t>
            </a:r>
            <a:r>
              <a:rPr lang="en-US" dirty="0"/>
              <a:t> – Would extend Medicaid coverage to doula services and create a Doula 	     	  Advisory Board.</a:t>
            </a:r>
            <a:endParaRPr lang="en-US" sz="1800" dirty="0"/>
          </a:p>
          <a:p>
            <a:r>
              <a:rPr lang="en-US" dirty="0"/>
              <a:t>	</a:t>
            </a:r>
            <a:r>
              <a:rPr lang="en-US" b="1" dirty="0"/>
              <a:t>H.B 2110 </a:t>
            </a:r>
            <a:r>
              <a:rPr lang="en-US" dirty="0"/>
              <a:t>– Would require training to address implicit bias and culture competency that 		  impact care and quality of care for patients of color, including women of color 		  during pregnancy and childbirth. </a:t>
            </a:r>
            <a:endParaRPr lang="en-US" sz="1800" dirty="0"/>
          </a:p>
          <a:p>
            <a:pPr marL="584200" lvl="1"/>
            <a:endParaRPr lang="en-US" dirty="0"/>
          </a:p>
          <a:p>
            <a:pPr marL="584200" lvl="1"/>
            <a:r>
              <a:rPr lang="en-US" dirty="0"/>
              <a:t>** Similar to Senator Kamala Harris’ </a:t>
            </a:r>
            <a:r>
              <a:rPr lang="en-US" i="1" dirty="0"/>
              <a:t>Maternal Care Access and Reducing Emergencies (Maternal CARE) Act</a:t>
            </a:r>
            <a:endParaRPr lang="en-US" dirty="0"/>
          </a:p>
          <a:p>
            <a:pPr marL="584200" lvl="1"/>
            <a:endParaRPr lang="en-US" dirty="0"/>
          </a:p>
          <a:p>
            <a:pPr marL="584200" lvl="1"/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90E614-4C2A-3E4C-862E-9F94DBDA5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251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rcetus template">
  <a:themeElements>
    <a:clrScheme name="Custom 347">
      <a:dk1>
        <a:srgbClr val="00162A"/>
      </a:dk1>
      <a:lt1>
        <a:srgbClr val="FFFFFF"/>
      </a:lt1>
      <a:dk2>
        <a:srgbClr val="ABB8C0"/>
      </a:dk2>
      <a:lt2>
        <a:srgbClr val="F0F2F3"/>
      </a:lt2>
      <a:accent1>
        <a:srgbClr val="05B3F1"/>
      </a:accent1>
      <a:accent2>
        <a:srgbClr val="0073BB"/>
      </a:accent2>
      <a:accent3>
        <a:srgbClr val="B8DD63"/>
      </a:accent3>
      <a:accent4>
        <a:srgbClr val="78B329"/>
      </a:accent4>
      <a:accent5>
        <a:srgbClr val="FF9367"/>
      </a:accent5>
      <a:accent6>
        <a:srgbClr val="EE2424"/>
      </a:accent6>
      <a:hlink>
        <a:srgbClr val="05B3F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533</Words>
  <Application>Microsoft Macintosh PowerPoint</Application>
  <PresentationFormat>On-screen Show (16:9)</PresentationFormat>
  <Paragraphs>82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DM Sans</vt:lpstr>
      <vt:lpstr>Calibri</vt:lpstr>
      <vt:lpstr>Dercetus template</vt:lpstr>
      <vt:lpstr>Community Engagement Fellowship</vt:lpstr>
      <vt:lpstr>Field Placement</vt:lpstr>
      <vt:lpstr>2015 Centre Avenue: Then vs Now </vt:lpstr>
      <vt:lpstr>Social Work Practice in Gov’t Setting</vt:lpstr>
      <vt:lpstr>Maternal Health Disparities in Pittsburgh</vt:lpstr>
      <vt:lpstr>Background</vt:lpstr>
      <vt:lpstr>WHY?</vt:lpstr>
      <vt:lpstr>What HAS been done?</vt:lpstr>
      <vt:lpstr>Recommendations</vt:lpstr>
      <vt:lpstr>THANK YOU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Engagement Fellowship</dc:title>
  <cp:lastModifiedBy>Overton, Morgan Elizabeth Louise</cp:lastModifiedBy>
  <cp:revision>23</cp:revision>
  <dcterms:modified xsi:type="dcterms:W3CDTF">2020-04-03T07:30:05Z</dcterms:modified>
</cp:coreProperties>
</file>