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Merriweather" panose="00000500000000000000" pitchFamily="50" charset="0"/>
      <p:regular r:id="rId39"/>
      <p:bold r:id="rId40"/>
      <p:italic r:id="rId41"/>
      <p:boldItalic r:id="rId42"/>
    </p:embeddedFont>
    <p:embeddedFont>
      <p:font typeface="Roboto"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90"/>
    <p:restoredTop sz="58435"/>
  </p:normalViewPr>
  <p:slideViewPr>
    <p:cSldViewPr snapToGrid="0">
      <p:cViewPr varScale="1">
        <p:scale>
          <a:sx n="66" d="100"/>
          <a:sy n="66" d="100"/>
        </p:scale>
        <p:origin x="1349"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2ac174b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2ac174b4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Selection of a community rooted space: </a:t>
            </a:r>
            <a:r>
              <a:rPr lang="en" i="1" dirty="0"/>
              <a:t>We were thinking of trying to conduct our seminars in an inpatient setting; however, we decided against it for 2 reasons. The first for logistical and privacy reasons- we did not think we would be able to breach the restrictions (understandable so) that inpatient units held. The second being we wanted to interact with community  members in a familiar setting, where they felt comfortable to discuss intimate moments and memories of their life. Conducting this project right off the bat in an inpatient setting, we felt, would hinder the vulnerability and emotion we were trying to elicit from participants. We were lucky enough to be connected to Turtle Creek Senior Center by one of the other Hartford Fellows. This senior center, in particular, had a robust art program already in place and was willing to allow us to run our life reviews in 2 one and a half our sessions, over the course of 2 weeks. The first session, we explained what life review was and handed out a workbook, where we gave time and s</a:t>
            </a:r>
            <a:r>
              <a:rPr lang="en-US" i="1" dirty="0"/>
              <a:t>pa</a:t>
            </a:r>
            <a:r>
              <a:rPr lang="en" i="1" dirty="0" err="1"/>
              <a:t>ce</a:t>
            </a:r>
            <a:r>
              <a:rPr lang="en" i="1" dirty="0"/>
              <a:t> for participants to right down memories over the course of their life- memories were el</a:t>
            </a:r>
            <a:r>
              <a:rPr lang="en-US" i="1" dirty="0" err="1"/>
              <a:t>ic</a:t>
            </a:r>
            <a:r>
              <a:rPr lang="en" i="1" dirty="0" err="1"/>
              <a:t>ited</a:t>
            </a:r>
            <a:r>
              <a:rPr lang="en" i="1" dirty="0"/>
              <a:t> from questions we asked, based upon the conversation. Session 2 was hosted a week, and it was when we conducted the actual life review. We brought in essential oils and spices (rosemary, cumin, </a:t>
            </a:r>
            <a:r>
              <a:rPr lang="en" i="1" dirty="0" err="1"/>
              <a:t>cin</a:t>
            </a:r>
            <a:r>
              <a:rPr lang="en-US" i="1" dirty="0" err="1"/>
              <a:t>na</a:t>
            </a:r>
            <a:r>
              <a:rPr lang="en" i="1" dirty="0"/>
              <a:t>mon) to share with the group. Once the group observed the sound or scent, we used probing questions to try to elicit memories from the scents and smells. Sometimes the conversation did not </a:t>
            </a:r>
            <a:r>
              <a:rPr lang="en" i="1" dirty="0" err="1"/>
              <a:t>necessa</a:t>
            </a:r>
            <a:r>
              <a:rPr lang="en-US" i="1" dirty="0"/>
              <a:t>r</a:t>
            </a:r>
            <a:r>
              <a:rPr lang="en" i="1" dirty="0" err="1"/>
              <a:t>ily</a:t>
            </a:r>
            <a:r>
              <a:rPr lang="en" i="1" dirty="0"/>
              <a:t> go exactly where we intended (Allen will speak more to that), but regardless of where the conversation went, numerous </a:t>
            </a:r>
            <a:r>
              <a:rPr lang="en" i="1" dirty="0" err="1"/>
              <a:t>particpants</a:t>
            </a:r>
            <a:r>
              <a:rPr lang="en" i="1" dirty="0"/>
              <a:t> jumped in to add memories. </a:t>
            </a:r>
            <a:endParaRPr i="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689adf99e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689adf99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dirty="0"/>
              <a:t>So, these are two photos from the seminars we held. The first seminar is pictured. We had five participants, all of whom were from the art class. Emily and Allen had previously gone ( a week earlier) to advertise our life review to the art class. The art class seemed very interested, but they requested snacks- and much more than the goldfish we were originally planning. The second seminar, we had more people and we had our first gentleman! Some of the participants in the second session were new to the seminars. But, we had designed our seminars in a way that it was not a necessary factor to attend the first one, in order to come to the second one. And you can see on the walls all the artwork- these are pictures that some of our </a:t>
            </a:r>
            <a:r>
              <a:rPr lang="en-US" i="1" dirty="0" err="1"/>
              <a:t>particpants</a:t>
            </a:r>
            <a:r>
              <a:rPr lang="en-US" i="1" dirty="0"/>
              <a:t> created themselves, of which they were very proud of. </a:t>
            </a:r>
            <a:endParaRPr i="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2d0579a91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2d0579a91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dirty="0"/>
              <a:t>So these are the end products- the memory trees and memory maps the participants made after the life review in the second session. These pictures were photographed with the participants’ permission, as it is their own personal work. Starting with the first picture, on yellow construction paper- this was a depiction of one of the participant’s childhood memories. She had a fruit tree in her backyard, which she would pick fruit from for pies and other </a:t>
            </a:r>
            <a:r>
              <a:rPr lang="en-US" i="1" dirty="0" err="1"/>
              <a:t>recipies</a:t>
            </a:r>
            <a:r>
              <a:rPr lang="en-US" i="1" dirty="0"/>
              <a:t>. She also talked about the swing on the tree, which she and her siblings would play during the summer. Moving to the next picture- the one on the top right hand side on brown construction paper- this was one of our participant's memories of a holiday meal. I believe this participant came from a large Italian (or maybe it was Eastern European) </a:t>
            </a:r>
            <a:r>
              <a:rPr lang="en-US" i="1" dirty="0" err="1"/>
              <a:t>fgmily</a:t>
            </a:r>
            <a:r>
              <a:rPr lang="en-US" i="1" dirty="0"/>
              <a:t>. She talked a lot of about the large family meals her family would have around the holidays. Specifically, she talked a lot about the scents surrounding the meals and roasts her family would make. Below that, on the white construction paper, is an image from one of our other participants. She talked about Christmas, specifically her first pair of roller-skates she received as a child. We then had a lengthy discussion about her passion </a:t>
            </a:r>
            <a:r>
              <a:rPr lang="en-US" i="1"/>
              <a:t>for roller-skating. </a:t>
            </a:r>
            <a:endParaRPr i="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2acddb1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2acddb1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2acddb152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2acddb15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2acddb15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2acddb15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2acddb15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2acddb15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2acddb15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2acddb15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2acddb15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2acddb15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2acddb15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2acddb15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899c03f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899c03f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To start we will review some of the concepts that inspired and guided our project. As the title suggests, memory is an important element to our project. We wanted to incorporate memory in a way that would have therapeutic and social benefits for older adults. This lead us to study life review which is a therapy that centers on discussing memories from across a persons life span and asking them, what do these memories mean to you. The goal is to actively and intentionally review one’s life, hopefully boosting acceptance, and allowing for validation. Life review is typically used with older adults because of research on it efficacy in use with people facing the end of their life. You might see this used in a palliative care setting for example. In addition to providing comfort at the end of life, life review can also help people find meaning in life events as they answer the question, What makes this meaningful. </a:t>
            </a:r>
            <a:endParaRPr sz="18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2acddb152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2acddb152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2acddb15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2acddb15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2acddb15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2acddb15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acddb152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2acddb15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689adf99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689adf99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2d0579a9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2d0579a9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2d0579a9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2d0579a9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2d0579a9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2d0579a9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f7f67f5f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f7f67f5f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34c3b255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34c3b255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As I mentioned, life review is frequently used and studied with older adults. </a:t>
            </a:r>
          </a:p>
          <a:p>
            <a:endParaRPr lang="en-US" dirty="0"/>
          </a:p>
          <a:p>
            <a:r>
              <a:rPr lang="en-US" dirty="0"/>
              <a:t>This isn’t just because they have more life to review, but also because of the unique benefits for certain sub-sections of the older adult population. </a:t>
            </a:r>
          </a:p>
          <a:p>
            <a:endParaRPr lang="en-US" dirty="0"/>
          </a:p>
          <a:p>
            <a:r>
              <a:rPr lang="en-US" dirty="0"/>
              <a:t>Specifically, research finds that those with a diagnosis of a dementia, depression or anxiety, a terminal illness, or those who have lost a close loved one find that the meaning making aspect of life review is a comforting activity.</a:t>
            </a:r>
          </a:p>
          <a:p>
            <a:endParaRPr lang="en-US" dirty="0"/>
          </a:p>
          <a:p>
            <a:r>
              <a:rPr lang="en-US" dirty="0"/>
              <a:t> </a:t>
            </a:r>
            <a:r>
              <a:rPr lang="en-US" sz="1100" b="0" i="0" u="none" strike="noStrike" cap="none" dirty="0">
                <a:solidFill>
                  <a:srgbClr val="000000"/>
                </a:solidFill>
                <a:effectLst/>
                <a:latin typeface="Arial"/>
                <a:ea typeface="Arial"/>
                <a:cs typeface="Arial"/>
                <a:sym typeface="Arial"/>
              </a:rPr>
              <a:t>Life review therapy can also promote improved self-esteem as people may not realize the significance of the things they have accomplished across their life span, from being the first person in their family to go to college, or raising children.</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Looking back can help many people feel proud of what they have accomplished.</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2b4997cf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2b4997cf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why focus on life review? Life review provides a positive outlet for older adults, even if they do not carry a mental health diagnosis like depression, it is accessible to anyone. </a:t>
            </a:r>
          </a:p>
          <a:p>
            <a:pPr marL="0" lvl="0" indent="0" algn="l" rtl="0">
              <a:spcBef>
                <a:spcPts val="0"/>
              </a:spcBef>
              <a:spcAft>
                <a:spcPts val="0"/>
              </a:spcAft>
              <a:buNone/>
            </a:pPr>
            <a:r>
              <a:rPr lang="en" dirty="0"/>
              <a:t>Life review, unlike other therapies can be used outside of clinical settings and can be provided by non-clinical staff. </a:t>
            </a:r>
          </a:p>
          <a:p>
            <a:pPr marL="0" lvl="0" indent="0" algn="l" rtl="0">
              <a:spcBef>
                <a:spcPts val="0"/>
              </a:spcBef>
              <a:spcAft>
                <a:spcPts val="0"/>
              </a:spcAft>
              <a:buNone/>
            </a:pPr>
            <a:r>
              <a:rPr lang="en" dirty="0"/>
              <a:t>T</a:t>
            </a:r>
            <a:r>
              <a:rPr lang="en-US" dirty="0"/>
              <a:t>h</a:t>
            </a:r>
            <a:r>
              <a:rPr lang="en" dirty="0"/>
              <a:t>e flexibility of life review allows it to be adjusted for use in many settings without compromising on the </a:t>
            </a:r>
            <a:r>
              <a:rPr lang="en-US" dirty="0"/>
              <a:t>integrity. </a:t>
            </a:r>
          </a:p>
          <a:p>
            <a:pPr marL="0" lvl="0" indent="0" algn="l" rtl="0">
              <a:spcBef>
                <a:spcPts val="0"/>
              </a:spcBef>
              <a:spcAft>
                <a:spcPts val="0"/>
              </a:spcAft>
              <a:buNone/>
            </a:pPr>
            <a:r>
              <a:rPr lang="en-US" dirty="0"/>
              <a:t>It can also be adapted to the cognitive needs of older adults, meeting them where they are at in terms of ability.</a:t>
            </a:r>
          </a:p>
          <a:p>
            <a:pPr marL="0" lvl="0" indent="0" algn="l" rtl="0">
              <a:spcBef>
                <a:spcPts val="0"/>
              </a:spcBef>
              <a:spcAft>
                <a:spcPts val="0"/>
              </a:spcAft>
              <a:buNone/>
            </a:pPr>
            <a:r>
              <a:rPr lang="en-US" dirty="0"/>
              <a:t> Overall, life review is a very flexible program that has a large evidence base for its effectiveness with a wide range of older adults.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f899c03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f899c03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Outside of emotional and social benefit research has been done on the neurological level, examining brain areas that are effected by memory recall. </a:t>
            </a:r>
          </a:p>
          <a:p>
            <a:pPr marL="0" lvl="0" indent="0" algn="l" rtl="0">
              <a:spcBef>
                <a:spcPts val="0"/>
              </a:spcBef>
              <a:spcAft>
                <a:spcPts val="0"/>
              </a:spcAft>
              <a:buNone/>
            </a:pPr>
            <a:r>
              <a:rPr lang="en-US" dirty="0"/>
              <a:t>Life review asks participants to think back on happy times in their life. Researchers looked at patterns of activity in the brain and found that happy memories make the brain light up. This recall of happy events stimulated brain regions differently than the act of recalling emotionally neutral memories, increasing activity across neurological networks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Happy memories engage a much wider range of brain regions, which can be especially positive for older adults as some may have a variety cognitive deficits.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Additionally, researchers have found that there is an immediate benefit to life review, those with depression can experience an immediate short-term relief from some symptoms, which makes life review different from other therapeutic modalities.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Life review lends its self well to populations that may be lacking social interaction. When used it can produce feelings of accomplishment, and if used in a group setting improve engagement.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689adf99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689adf99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dk2"/>
              </a:buClr>
              <a:buSzPts val="1300"/>
              <a:buFont typeface="Roboto"/>
              <a:buChar char="●"/>
            </a:pPr>
            <a:r>
              <a:rPr lang="en" sz="1300" dirty="0">
                <a:solidFill>
                  <a:schemeClr val="dk2"/>
                </a:solidFill>
                <a:latin typeface="Roboto"/>
                <a:ea typeface="Roboto"/>
                <a:cs typeface="Roboto"/>
                <a:sym typeface="Roboto"/>
              </a:rPr>
              <a:t>Life therapy can be done through a variety of methods and there is a lot of room for creativity both for the participant and presenter.</a:t>
            </a:r>
          </a:p>
          <a:p>
            <a:pPr marL="457200" lvl="0" indent="-311150" algn="l" rtl="0">
              <a:lnSpc>
                <a:spcPct val="115000"/>
              </a:lnSpc>
              <a:spcBef>
                <a:spcPts val="0"/>
              </a:spcBef>
              <a:spcAft>
                <a:spcPts val="0"/>
              </a:spcAft>
              <a:buClr>
                <a:schemeClr val="dk2"/>
              </a:buClr>
              <a:buSzPts val="1300"/>
              <a:buFont typeface="Roboto"/>
              <a:buChar char="●"/>
            </a:pPr>
            <a:r>
              <a:rPr lang="en" sz="1300" dirty="0">
                <a:solidFill>
                  <a:schemeClr val="dk2"/>
                </a:solidFill>
                <a:latin typeface="Roboto"/>
                <a:ea typeface="Roboto"/>
                <a:cs typeface="Roboto"/>
                <a:sym typeface="Roboto"/>
              </a:rPr>
              <a:t> Life review has been used in 1:1 therapy, with a provider and a patient as a part of talk therapy.</a:t>
            </a:r>
          </a:p>
          <a:p>
            <a:pPr marL="457200" lvl="0" indent="-311150" algn="l" rtl="0">
              <a:lnSpc>
                <a:spcPct val="115000"/>
              </a:lnSpc>
              <a:spcBef>
                <a:spcPts val="0"/>
              </a:spcBef>
              <a:spcAft>
                <a:spcPts val="0"/>
              </a:spcAft>
              <a:buClr>
                <a:schemeClr val="dk2"/>
              </a:buClr>
              <a:buSzPts val="1300"/>
              <a:buFont typeface="Roboto"/>
              <a:buChar char="●"/>
            </a:pPr>
            <a:r>
              <a:rPr lang="en" sz="1300" dirty="0">
                <a:solidFill>
                  <a:schemeClr val="dk2"/>
                </a:solidFill>
                <a:latin typeface="Roboto"/>
                <a:ea typeface="Roboto"/>
                <a:cs typeface="Roboto"/>
                <a:sym typeface="Roboto"/>
              </a:rPr>
              <a:t> It is also frequently used, either by name or informally by families and older adults. Most often there is a “reviewer”, the person who is conducting the life review, and they control the flow and focus of the review. </a:t>
            </a:r>
          </a:p>
          <a:p>
            <a:pPr marL="457200" lvl="0" indent="-311150" algn="l" rtl="0">
              <a:lnSpc>
                <a:spcPct val="115000"/>
              </a:lnSpc>
              <a:spcBef>
                <a:spcPts val="0"/>
              </a:spcBef>
              <a:spcAft>
                <a:spcPts val="0"/>
              </a:spcAft>
              <a:buClr>
                <a:schemeClr val="dk2"/>
              </a:buClr>
              <a:buSzPts val="1300"/>
              <a:buFont typeface="Roboto"/>
              <a:buChar char="●"/>
            </a:pPr>
            <a:r>
              <a:rPr lang="en" sz="1300" dirty="0">
                <a:solidFill>
                  <a:schemeClr val="dk2"/>
                </a:solidFill>
                <a:latin typeface="Roboto"/>
                <a:ea typeface="Roboto"/>
                <a:cs typeface="Roboto"/>
                <a:sym typeface="Roboto"/>
              </a:rPr>
              <a:t>For families they may use worksheets, or </a:t>
            </a:r>
            <a:r>
              <a:rPr lang="en-US" sz="1300" dirty="0">
                <a:solidFill>
                  <a:schemeClr val="dk2"/>
                </a:solidFill>
                <a:latin typeface="Roboto"/>
                <a:ea typeface="Roboto"/>
                <a:cs typeface="Roboto"/>
                <a:sym typeface="Roboto"/>
              </a:rPr>
              <a:t>questionnaires</a:t>
            </a:r>
            <a:r>
              <a:rPr lang="en" sz="1300" dirty="0">
                <a:solidFill>
                  <a:schemeClr val="dk2"/>
                </a:solidFill>
                <a:latin typeface="Roboto"/>
                <a:ea typeface="Roboto"/>
                <a:cs typeface="Roboto"/>
                <a:sym typeface="Roboto"/>
              </a:rPr>
              <a:t>. </a:t>
            </a:r>
          </a:p>
          <a:p>
            <a:pPr marL="457200" lvl="0" indent="-311150" algn="l" rtl="0">
              <a:lnSpc>
                <a:spcPct val="115000"/>
              </a:lnSpc>
              <a:spcBef>
                <a:spcPts val="0"/>
              </a:spcBef>
              <a:spcAft>
                <a:spcPts val="0"/>
              </a:spcAft>
              <a:buClr>
                <a:schemeClr val="dk2"/>
              </a:buClr>
              <a:buSzPts val="1300"/>
              <a:buFont typeface="Roboto"/>
              <a:buChar char="●"/>
            </a:pPr>
            <a:r>
              <a:rPr lang="en" sz="1300" dirty="0">
                <a:solidFill>
                  <a:schemeClr val="dk2"/>
                </a:solidFill>
                <a:latin typeface="Roboto"/>
                <a:ea typeface="Roboto"/>
                <a:cs typeface="Roboto"/>
                <a:sym typeface="Roboto"/>
              </a:rPr>
              <a:t>Finally, life review can be structured- starting from birth and earliest memories, or focused on a particular subset of memories, or it can be unstructured. Unstructured life review might be embedded in a larger conversation about values and is often used in conversations about goals of care at end of life.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689adf99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689adf99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Font typeface="Roboto"/>
              <a:buChar char="●"/>
            </a:pPr>
            <a:r>
              <a:rPr lang="en" sz="1800" dirty="0">
                <a:solidFill>
                  <a:schemeClr val="dk2"/>
                </a:solidFill>
                <a:latin typeface="Roboto"/>
                <a:ea typeface="Roboto"/>
                <a:cs typeface="Roboto"/>
                <a:sym typeface="Roboto"/>
              </a:rPr>
              <a:t>Sensory stimulation engages the 5 senses using everyday objects to help stimulate different brain regions. </a:t>
            </a:r>
            <a:r>
              <a:rPr lang="en-US" sz="1100" b="0" i="0" u="none" strike="noStrike" cap="none" dirty="0">
                <a:solidFill>
                  <a:srgbClr val="000000"/>
                </a:solidFill>
                <a:effectLst/>
                <a:latin typeface="Arial"/>
                <a:ea typeface="Arial"/>
                <a:cs typeface="Arial"/>
                <a:sym typeface="Arial"/>
              </a:rPr>
              <a:t>Research shows that </a:t>
            </a:r>
            <a:r>
              <a:rPr lang="en-US" sz="1100" b="1" i="0" u="none" strike="noStrike" cap="none" dirty="0">
                <a:solidFill>
                  <a:srgbClr val="000000"/>
                </a:solidFill>
                <a:effectLst/>
                <a:latin typeface="Arial"/>
                <a:ea typeface="Arial"/>
                <a:cs typeface="Arial"/>
                <a:sym typeface="Arial"/>
              </a:rPr>
              <a:t>sensory play in children helps</a:t>
            </a:r>
            <a:r>
              <a:rPr lang="en-US" sz="1100" b="0" i="0" u="none" strike="noStrike" cap="none" dirty="0">
                <a:solidFill>
                  <a:srgbClr val="000000"/>
                </a:solidFill>
                <a:effectLst/>
                <a:latin typeface="Arial"/>
                <a:ea typeface="Arial"/>
                <a:cs typeface="Arial"/>
                <a:sym typeface="Arial"/>
              </a:rPr>
              <a:t> builds nerve connections in the brain’s neurological pathways.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Roboto"/>
              <a:buChar char="●"/>
            </a:pPr>
            <a:r>
              <a:rPr lang="en-US" sz="1100" b="1" i="0" u="none" strike="noStrike" cap="none" dirty="0">
                <a:solidFill>
                  <a:srgbClr val="000000"/>
                </a:solidFill>
                <a:effectLst/>
                <a:latin typeface="Arial"/>
                <a:ea typeface="Arial"/>
                <a:cs typeface="Arial"/>
                <a:sym typeface="Arial"/>
              </a:rPr>
              <a:t>Sensory play</a:t>
            </a:r>
            <a:r>
              <a:rPr lang="en-US" sz="1100" b="0" i="0" u="none" strike="noStrike" cap="none" dirty="0">
                <a:solidFill>
                  <a:srgbClr val="000000"/>
                </a:solidFill>
                <a:effectLst/>
                <a:latin typeface="Arial"/>
                <a:ea typeface="Arial"/>
                <a:cs typeface="Arial"/>
                <a:sym typeface="Arial"/>
              </a:rPr>
              <a:t> supports language development, cognitive growth, fine and gross motor skills, problem solving skills, and social interaction. Similarly, sensory engagement has brain benefits for older adults in the same areas: fine and gross motor skills, problem solving, and social interaction.  </a:t>
            </a:r>
          </a:p>
          <a:p>
            <a:pPr marL="457200" lvl="0" indent="-342900" algn="l" rtl="0">
              <a:lnSpc>
                <a:spcPct val="115000"/>
              </a:lnSpc>
              <a:spcBef>
                <a:spcPts val="0"/>
              </a:spcBef>
              <a:spcAft>
                <a:spcPts val="0"/>
              </a:spcAft>
              <a:buClr>
                <a:schemeClr val="dk2"/>
              </a:buClr>
              <a:buSzPts val="1800"/>
              <a:buFont typeface="Roboto"/>
              <a:buChar char="●"/>
            </a:pPr>
            <a:endParaRPr lang="en-US" sz="1100" b="0" i="0" u="none" strike="noStrike" cap="none" dirty="0">
              <a:solidFill>
                <a:srgbClr val="000000"/>
              </a:solidFill>
              <a:effectLst/>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Roboto"/>
              <a:buChar char="●"/>
            </a:pPr>
            <a:r>
              <a:rPr lang="en-US" sz="1100" b="0" i="0" u="none" strike="noStrike" cap="none" dirty="0">
                <a:solidFill>
                  <a:srgbClr val="000000"/>
                </a:solidFill>
                <a:effectLst/>
                <a:latin typeface="Arial"/>
                <a:ea typeface="Roboto"/>
                <a:cs typeface="Arial"/>
                <a:sym typeface="Arial"/>
              </a:rPr>
              <a:t>Combining meaningful activity, like discussion of one’s life with sensory stimulation can enhance a persons’ overall sense of wellbeing. Art, gardening, cooking, are all activities that engage the senses in a way that can be meaningful and engaging for older adults. </a:t>
            </a:r>
          </a:p>
          <a:p>
            <a:pPr marL="457200" lvl="0" indent="-342900" algn="l" rtl="0">
              <a:lnSpc>
                <a:spcPct val="115000"/>
              </a:lnSpc>
              <a:spcBef>
                <a:spcPts val="0"/>
              </a:spcBef>
              <a:spcAft>
                <a:spcPts val="0"/>
              </a:spcAft>
              <a:buClr>
                <a:schemeClr val="dk2"/>
              </a:buClr>
              <a:buSzPts val="1800"/>
              <a:buFont typeface="Roboto"/>
              <a:buChar char="●"/>
            </a:pPr>
            <a:endParaRPr lang="en-US" sz="1100" b="0" i="0" u="none" strike="noStrike" cap="none" dirty="0">
              <a:solidFill>
                <a:srgbClr val="000000"/>
              </a:solidFill>
              <a:effectLst/>
              <a:latin typeface="Arial"/>
              <a:ea typeface="Roboto"/>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f899c03f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f899c03f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 are numerous benefits to life review, however the largest barrier to using this is allowing for older adults to have access.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For an older adult, not involved in mental health care, palliative care, grief counseling, or another clinical setting their opportunity to experience life review is limited.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therefore decided to tackle this issue of access by creating a life review program that could be adaptable to multiple settings, by a variety of professions to reach a wider range of older adults. </a:t>
            </a:r>
          </a:p>
          <a:p>
            <a:pPr marL="0" lvl="0" indent="0" algn="l" rtl="0">
              <a:spcBef>
                <a:spcPts val="0"/>
              </a:spcBef>
              <a:spcAft>
                <a:spcPts val="0"/>
              </a:spcAft>
              <a:buNone/>
            </a:pPr>
            <a:r>
              <a:rPr lang="en" dirty="0"/>
              <a:t>The novelty of this project is combining life review methods with sensory engagement in a way that makes this activity accessible to a variety of settings. </a:t>
            </a:r>
          </a:p>
          <a:p>
            <a:pPr marL="0" lvl="0" indent="0" algn="l" rtl="0">
              <a:spcBef>
                <a:spcPts val="0"/>
              </a:spcBef>
              <a:spcAft>
                <a:spcPts val="0"/>
              </a:spcAft>
              <a:buNone/>
            </a:pPr>
            <a:r>
              <a:rPr lang="en" dirty="0"/>
              <a:t>While gardening, and cooking are great activities they can be challenging and expensive to implement. </a:t>
            </a:r>
          </a:p>
          <a:p>
            <a:pPr marL="0" lvl="0" indent="0" algn="l" rtl="0">
              <a:spcBef>
                <a:spcPts val="0"/>
              </a:spcBef>
              <a:spcAft>
                <a:spcPts val="0"/>
              </a:spcAft>
              <a:buNone/>
            </a:pPr>
            <a:r>
              <a:rPr lang="en" dirty="0"/>
              <a:t>We set the goal of combining these two well researched areas in a format that could be implemented at a low cost in a wide variety of settings.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689adf99e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689adf99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dirty="0"/>
              <a:t>As discussed in previous slides by my colleague, Emily, life review has numerous benefits for older adults. Just to recap, life review can act as a positive, creative outlet for older adults. It is incredibly accessible and can be performed in really any setting. Also, research points to its many benefits, some of which are reducing the risk of developing depression and the increase of socialization amongst older adults.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So, based off these benefits, we wanted to focus our project on forming a life review that could be low maintenance (making it easy to replicate/repeat in a variety of settings) and that would allow for socialization and connection with other older adults on a neutral, universal topics: food, traditions, and memories. We decided to select these topics based of the benefits of sensory engagement, and due to Pittsburgh diversity and emphasis on family, tradition, and culture. Through this life review, we wanted to evoke memories via scents and sounds. Once these memories were evoked through our semi-structured review, we wanted our participants to create a memory map or memory tree, where they could illustrate these memories. Our intended purpose of this creative project was for it to act as a meditative or therapeutic mechanism. We hoped that when the participant looked at this creation, they were reminded of the memories discussed during the life review. We also hoped it would be used as a conversation starter between friends and family-almost leading to a mini life review at home.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s://www.healthline.com/health/anxiety" TargetMode="External"/><Relationship Id="rId3" Type="http://schemas.openxmlformats.org/officeDocument/2006/relationships/slideLayout" Target="../slideLayouts/slideLayout3.xml"/><Relationship Id="rId7" Type="http://schemas.openxmlformats.org/officeDocument/2006/relationships/hyperlink" Target="https://www.healthline.com/health/depression"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healthline.com/health/alzheimers-disease" TargetMode="External"/><Relationship Id="rId5" Type="http://schemas.openxmlformats.org/officeDocument/2006/relationships/hyperlink" Target="https://www.healthline.com/health/dementia" TargetMode="External"/><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Memories Through Meals</a:t>
            </a:r>
            <a:endParaRPr/>
          </a:p>
        </p:txBody>
      </p:sp>
      <p:sp>
        <p:nvSpPr>
          <p:cNvPr id="65" name="Google Shape;65;p13"/>
          <p:cNvSpPr txBox="1">
            <a:spLocks noGrp="1"/>
          </p:cNvSpPr>
          <p:nvPr>
            <p:ph type="subTitle" idx="1"/>
          </p:nvPr>
        </p:nvSpPr>
        <p:spPr>
          <a:xfrm>
            <a:off x="311700" y="1878545"/>
            <a:ext cx="4242600" cy="11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Allen Collins</a:t>
            </a:r>
            <a:endParaRPr/>
          </a:p>
          <a:p>
            <a:pPr marL="0" lvl="0" indent="0" algn="l" rtl="0">
              <a:spcBef>
                <a:spcPts val="0"/>
              </a:spcBef>
              <a:spcAft>
                <a:spcPts val="0"/>
              </a:spcAft>
              <a:buNone/>
            </a:pPr>
            <a:r>
              <a:rPr lang="en"/>
              <a:t>Emily Franke</a:t>
            </a:r>
            <a:endParaRPr/>
          </a:p>
          <a:p>
            <a:pPr marL="0" lvl="0" indent="0" algn="l" rtl="0">
              <a:spcBef>
                <a:spcPts val="0"/>
              </a:spcBef>
              <a:spcAft>
                <a:spcPts val="0"/>
              </a:spcAft>
              <a:buNone/>
            </a:pPr>
            <a:r>
              <a:rPr lang="en"/>
              <a:t>Emily Svitek</a:t>
            </a:r>
            <a:endParaRPr/>
          </a:p>
          <a:p>
            <a:pPr marL="0" lvl="0" indent="0" algn="l" rtl="0">
              <a:spcBef>
                <a:spcPts val="0"/>
              </a:spcBef>
              <a:spcAft>
                <a:spcPts val="0"/>
              </a:spcAft>
              <a:buNone/>
            </a:pPr>
            <a:r>
              <a:rPr lang="en"/>
              <a:t>Alisha Zanath </a:t>
            </a:r>
            <a:endParaRPr/>
          </a:p>
        </p:txBody>
      </p:sp>
      <p:pic>
        <p:nvPicPr>
          <p:cNvPr id="66" name="Google Shape;66;p13"/>
          <p:cNvPicPr preferRelativeResize="0"/>
          <p:nvPr/>
        </p:nvPicPr>
        <p:blipFill>
          <a:blip r:embed="rId3">
            <a:alphaModFix/>
          </a:blip>
          <a:stretch>
            <a:fillRect/>
          </a:stretch>
        </p:blipFill>
        <p:spPr>
          <a:xfrm>
            <a:off x="4297125" y="1741875"/>
            <a:ext cx="3821278" cy="2865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Overview</a:t>
            </a:r>
            <a:endParaRPr/>
          </a:p>
        </p:txBody>
      </p:sp>
      <p:sp>
        <p:nvSpPr>
          <p:cNvPr id="122" name="Google Shape;122;p2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2 part seminar at a local community center</a:t>
            </a:r>
            <a:endParaRPr/>
          </a:p>
          <a:p>
            <a:pPr marL="914400" lvl="1" indent="-298450" algn="l" rtl="0">
              <a:spcBef>
                <a:spcPts val="0"/>
              </a:spcBef>
              <a:spcAft>
                <a:spcPts val="0"/>
              </a:spcAft>
              <a:buSzPts val="1100"/>
              <a:buChar char="○"/>
            </a:pPr>
            <a:r>
              <a:rPr lang="en"/>
              <a:t>Part 1: Introduction and discussion of life review</a:t>
            </a:r>
            <a:endParaRPr/>
          </a:p>
          <a:p>
            <a:pPr marL="914400" lvl="1" indent="-298450" algn="l" rtl="0">
              <a:spcBef>
                <a:spcPts val="0"/>
              </a:spcBef>
              <a:spcAft>
                <a:spcPts val="0"/>
              </a:spcAft>
              <a:buSzPts val="1100"/>
              <a:buChar char="○"/>
            </a:pPr>
            <a:r>
              <a:rPr lang="en"/>
              <a:t>Part 2: Life review and creation project</a:t>
            </a:r>
            <a:endParaRPr/>
          </a:p>
          <a:p>
            <a:pPr marL="0" lvl="0" indent="0" algn="l" rtl="0">
              <a:spcBef>
                <a:spcPts val="1600"/>
              </a:spcBef>
              <a:spcAft>
                <a:spcPts val="0"/>
              </a:spcAft>
              <a:buNone/>
            </a:pPr>
            <a:endParaRPr/>
          </a:p>
          <a:p>
            <a:pPr marL="457200" lvl="0" indent="-311150" algn="l" rtl="0">
              <a:spcBef>
                <a:spcPts val="1600"/>
              </a:spcBef>
              <a:spcAft>
                <a:spcPts val="0"/>
              </a:spcAft>
              <a:buSzPts val="1300"/>
              <a:buChar char="●"/>
            </a:pPr>
            <a:r>
              <a:rPr lang="en"/>
              <a:t>Emphasis on themes of food, tradition, and family togetherness</a:t>
            </a:r>
            <a:endParaRPr/>
          </a:p>
          <a:p>
            <a:pPr marL="0" lvl="0" indent="0" algn="l" rtl="0">
              <a:spcBef>
                <a:spcPts val="1600"/>
              </a:spcBef>
              <a:spcAft>
                <a:spcPts val="0"/>
              </a:spcAft>
              <a:buNone/>
            </a:pPr>
            <a:endParaRPr/>
          </a:p>
          <a:p>
            <a:pPr marL="457200" lvl="0" indent="-311150" algn="l" rtl="0">
              <a:spcBef>
                <a:spcPts val="1600"/>
              </a:spcBef>
              <a:spcAft>
                <a:spcPts val="0"/>
              </a:spcAft>
              <a:buSzPts val="1300"/>
              <a:buChar char="●"/>
            </a:pPr>
            <a:r>
              <a:rPr lang="en"/>
              <a:t>Setting: Turtle Creek Senior Center</a:t>
            </a:r>
            <a:endParaRPr/>
          </a:p>
          <a:p>
            <a:pPr marL="457200" lvl="0" indent="-311150" algn="l" rtl="0">
              <a:spcBef>
                <a:spcPts val="0"/>
              </a:spcBef>
              <a:spcAft>
                <a:spcPts val="0"/>
              </a:spcAft>
              <a:buSzPts val="1300"/>
              <a:buChar char="●"/>
            </a:pPr>
            <a:r>
              <a:rPr lang="en"/>
              <a:t>Participants: Older adults from the Senior Center’s Art program</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23" name="Google Shape;123;p22"/>
          <p:cNvPicPr preferRelativeResize="0"/>
          <p:nvPr/>
        </p:nvPicPr>
        <p:blipFill>
          <a:blip r:embed="rId5">
            <a:alphaModFix/>
          </a:blip>
          <a:stretch>
            <a:fillRect/>
          </a:stretch>
        </p:blipFill>
        <p:spPr>
          <a:xfrm>
            <a:off x="351825" y="1211900"/>
            <a:ext cx="3626280" cy="2719710"/>
          </a:xfrm>
          <a:prstGeom prst="rect">
            <a:avLst/>
          </a:prstGeom>
          <a:noFill/>
          <a:ln>
            <a:noFill/>
          </a:ln>
        </p:spPr>
      </p:pic>
      <p:pic>
        <p:nvPicPr>
          <p:cNvPr id="2" name="Slide_10" descr="Slide_10">
            <a:hlinkClick r:id="" action="ppaction://media"/>
            <a:extLst>
              <a:ext uri="{FF2B5EF4-FFF2-40B4-BE49-F238E27FC236}">
                <a16:creationId xmlns:a16="http://schemas.microsoft.com/office/drawing/2014/main" id="{9CD24F3C-9822-8E4B-A0F2-18F72558D2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0440" y="41931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Seminars</a:t>
            </a:r>
            <a:endParaRPr/>
          </a:p>
        </p:txBody>
      </p:sp>
      <p:pic>
        <p:nvPicPr>
          <p:cNvPr id="129" name="Google Shape;129;p23"/>
          <p:cNvPicPr preferRelativeResize="0"/>
          <p:nvPr/>
        </p:nvPicPr>
        <p:blipFill>
          <a:blip r:embed="rId5">
            <a:alphaModFix/>
          </a:blip>
          <a:stretch>
            <a:fillRect/>
          </a:stretch>
        </p:blipFill>
        <p:spPr>
          <a:xfrm>
            <a:off x="412825" y="1616525"/>
            <a:ext cx="4021970" cy="3016478"/>
          </a:xfrm>
          <a:prstGeom prst="rect">
            <a:avLst/>
          </a:prstGeom>
          <a:noFill/>
          <a:ln>
            <a:noFill/>
          </a:ln>
        </p:spPr>
      </p:pic>
      <p:pic>
        <p:nvPicPr>
          <p:cNvPr id="130" name="Google Shape;130;p23"/>
          <p:cNvPicPr preferRelativeResize="0"/>
          <p:nvPr/>
        </p:nvPicPr>
        <p:blipFill>
          <a:blip r:embed="rId6">
            <a:alphaModFix/>
          </a:blip>
          <a:stretch>
            <a:fillRect/>
          </a:stretch>
        </p:blipFill>
        <p:spPr>
          <a:xfrm>
            <a:off x="4669650" y="1616525"/>
            <a:ext cx="4021970" cy="3016455"/>
          </a:xfrm>
          <a:prstGeom prst="rect">
            <a:avLst/>
          </a:prstGeom>
          <a:noFill/>
          <a:ln>
            <a:noFill/>
          </a:ln>
        </p:spPr>
      </p:pic>
      <p:sp>
        <p:nvSpPr>
          <p:cNvPr id="131" name="Google Shape;131;p23"/>
          <p:cNvSpPr txBox="1"/>
          <p:nvPr/>
        </p:nvSpPr>
        <p:spPr>
          <a:xfrm>
            <a:off x="470513" y="4720300"/>
            <a:ext cx="39066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Merriweather"/>
                <a:ea typeface="Merriweather"/>
                <a:cs typeface="Merriweather"/>
                <a:sym typeface="Merriweather"/>
              </a:rPr>
              <a:t>SEMINAR 1</a:t>
            </a:r>
            <a:endParaRPr b="1">
              <a:latin typeface="Merriweather"/>
              <a:ea typeface="Merriweather"/>
              <a:cs typeface="Merriweather"/>
              <a:sym typeface="Merriweather"/>
            </a:endParaRPr>
          </a:p>
        </p:txBody>
      </p:sp>
      <p:sp>
        <p:nvSpPr>
          <p:cNvPr id="132" name="Google Shape;132;p23"/>
          <p:cNvSpPr txBox="1"/>
          <p:nvPr/>
        </p:nvSpPr>
        <p:spPr>
          <a:xfrm>
            <a:off x="4727338" y="4720300"/>
            <a:ext cx="3906600"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Merriweather"/>
                <a:ea typeface="Merriweather"/>
                <a:cs typeface="Merriweather"/>
                <a:sym typeface="Merriweather"/>
              </a:rPr>
              <a:t>SEMINAR 2</a:t>
            </a:r>
            <a:endParaRPr b="1">
              <a:latin typeface="Merriweather"/>
              <a:ea typeface="Merriweather"/>
              <a:cs typeface="Merriweather"/>
              <a:sym typeface="Merriweather"/>
            </a:endParaRPr>
          </a:p>
        </p:txBody>
      </p:sp>
      <p:pic>
        <p:nvPicPr>
          <p:cNvPr id="2" name="Slide_11" descr="Slide_11">
            <a:hlinkClick r:id="" action="ppaction://media"/>
            <a:extLst>
              <a:ext uri="{FF2B5EF4-FFF2-40B4-BE49-F238E27FC236}">
                <a16:creationId xmlns:a16="http://schemas.microsoft.com/office/drawing/2014/main" id="{35B3309F-D9DB-094A-A801-8962171CBC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3675" y="414171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 Products</a:t>
            </a:r>
            <a:endParaRPr/>
          </a:p>
          <a:p>
            <a:pPr marL="0" lvl="0" indent="0" algn="l" rtl="0">
              <a:spcBef>
                <a:spcPts val="0"/>
              </a:spcBef>
              <a:spcAft>
                <a:spcPts val="0"/>
              </a:spcAft>
              <a:buNone/>
            </a:pPr>
            <a:endParaRPr/>
          </a:p>
        </p:txBody>
      </p:sp>
      <p:pic>
        <p:nvPicPr>
          <p:cNvPr id="138" name="Google Shape;138;p24"/>
          <p:cNvPicPr preferRelativeResize="0"/>
          <p:nvPr/>
        </p:nvPicPr>
        <p:blipFill>
          <a:blip r:embed="rId5">
            <a:alphaModFix/>
          </a:blip>
          <a:stretch>
            <a:fillRect/>
          </a:stretch>
        </p:blipFill>
        <p:spPr>
          <a:xfrm rot="5400000">
            <a:off x="295052" y="1834000"/>
            <a:ext cx="3532022" cy="2649024"/>
          </a:xfrm>
          <a:prstGeom prst="rect">
            <a:avLst/>
          </a:prstGeom>
          <a:noFill/>
          <a:ln>
            <a:noFill/>
          </a:ln>
        </p:spPr>
      </p:pic>
      <p:pic>
        <p:nvPicPr>
          <p:cNvPr id="139" name="Google Shape;139;p24"/>
          <p:cNvPicPr preferRelativeResize="0"/>
          <p:nvPr/>
        </p:nvPicPr>
        <p:blipFill>
          <a:blip r:embed="rId6">
            <a:alphaModFix/>
          </a:blip>
          <a:stretch>
            <a:fillRect/>
          </a:stretch>
        </p:blipFill>
        <p:spPr>
          <a:xfrm>
            <a:off x="4704025" y="296625"/>
            <a:ext cx="3253350" cy="2439998"/>
          </a:xfrm>
          <a:prstGeom prst="rect">
            <a:avLst/>
          </a:prstGeom>
          <a:noFill/>
          <a:ln>
            <a:noFill/>
          </a:ln>
        </p:spPr>
      </p:pic>
      <p:pic>
        <p:nvPicPr>
          <p:cNvPr id="140" name="Google Shape;140;p24"/>
          <p:cNvPicPr preferRelativeResize="0"/>
          <p:nvPr/>
        </p:nvPicPr>
        <p:blipFill>
          <a:blip r:embed="rId7">
            <a:alphaModFix/>
          </a:blip>
          <a:stretch>
            <a:fillRect/>
          </a:stretch>
        </p:blipFill>
        <p:spPr>
          <a:xfrm rot="-5400000">
            <a:off x="5249387" y="2403786"/>
            <a:ext cx="2165653" cy="3250326"/>
          </a:xfrm>
          <a:prstGeom prst="rect">
            <a:avLst/>
          </a:prstGeom>
          <a:noFill/>
          <a:ln>
            <a:noFill/>
          </a:ln>
        </p:spPr>
      </p:pic>
      <p:pic>
        <p:nvPicPr>
          <p:cNvPr id="2" name="Slide_12" descr="Slide_12">
            <a:hlinkClick r:id="" action="ppaction://media"/>
            <a:extLst>
              <a:ext uri="{FF2B5EF4-FFF2-40B4-BE49-F238E27FC236}">
                <a16:creationId xmlns:a16="http://schemas.microsoft.com/office/drawing/2014/main" id="{738E51AA-F80C-A541-A1B5-56C5789E40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55359"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a:t>
            </a:r>
            <a:endParaRPr/>
          </a:p>
        </p:txBody>
      </p:sp>
      <p:sp>
        <p:nvSpPr>
          <p:cNvPr id="146" name="Google Shape;146;p2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01F1E"/>
              </a:buClr>
              <a:buSzPts val="1800"/>
              <a:buChar char="●"/>
            </a:pPr>
            <a:r>
              <a:rPr lang="en" sz="1800"/>
              <a:t>Vibrant roundtable discussions</a:t>
            </a:r>
            <a:endParaRPr sz="1800"/>
          </a:p>
          <a:p>
            <a:pPr marL="457200" lvl="0" indent="0" algn="l" rtl="0">
              <a:spcBef>
                <a:spcPts val="1600"/>
              </a:spcBef>
              <a:spcAft>
                <a:spcPts val="0"/>
              </a:spcAft>
              <a:buNone/>
            </a:pPr>
            <a:endParaRPr sz="1800"/>
          </a:p>
          <a:p>
            <a:pPr marL="457200" lvl="0" indent="-342900" algn="l" rtl="0">
              <a:spcBef>
                <a:spcPts val="1600"/>
              </a:spcBef>
              <a:spcAft>
                <a:spcPts val="0"/>
              </a:spcAft>
              <a:buClr>
                <a:srgbClr val="201F1E"/>
              </a:buClr>
              <a:buSzPts val="1800"/>
              <a:buChar char="●"/>
            </a:pPr>
            <a:r>
              <a:rPr lang="en" sz="1800"/>
              <a:t>No Powerpoint capability meant:</a:t>
            </a:r>
            <a:endParaRPr sz="1800"/>
          </a:p>
          <a:p>
            <a:pPr marL="914400" lvl="1" indent="-311150" algn="l" rtl="0">
              <a:spcBef>
                <a:spcPts val="0"/>
              </a:spcBef>
              <a:spcAft>
                <a:spcPts val="0"/>
              </a:spcAft>
              <a:buClr>
                <a:srgbClr val="201F1E"/>
              </a:buClr>
              <a:buSzPts val="1300"/>
              <a:buChar char="○"/>
            </a:pPr>
            <a:r>
              <a:rPr lang="en" sz="1300"/>
              <a:t>No visuals to influence participant thoughts</a:t>
            </a:r>
            <a:endParaRPr sz="1300"/>
          </a:p>
          <a:p>
            <a:pPr marL="914400" lvl="1" indent="-311150" algn="l" rtl="0">
              <a:spcBef>
                <a:spcPts val="0"/>
              </a:spcBef>
              <a:spcAft>
                <a:spcPts val="0"/>
              </a:spcAft>
              <a:buClr>
                <a:srgbClr val="201F1E"/>
              </a:buClr>
              <a:buSzPts val="1300"/>
              <a:buChar char="○"/>
            </a:pPr>
            <a:r>
              <a:rPr lang="en" sz="1300"/>
              <a:t>Allowed participants more control over the conversation</a:t>
            </a:r>
            <a:endParaRPr sz="1300"/>
          </a:p>
          <a:p>
            <a:pPr marL="0" lvl="0" indent="0" algn="l" rtl="0">
              <a:spcBef>
                <a:spcPts val="1600"/>
              </a:spcBef>
              <a:spcAft>
                <a:spcPts val="1600"/>
              </a:spcAft>
              <a:buNone/>
            </a:pPr>
            <a:endParaRPr/>
          </a:p>
        </p:txBody>
      </p:sp>
      <p:pic>
        <p:nvPicPr>
          <p:cNvPr id="2" name="slide 13" descr="slide 13">
            <a:hlinkClick r:id="" action="ppaction://media"/>
            <a:extLst>
              <a:ext uri="{FF2B5EF4-FFF2-40B4-BE49-F238E27FC236}">
                <a16:creationId xmlns:a16="http://schemas.microsoft.com/office/drawing/2014/main" id="{61697C7C-FB8E-0844-A390-1FBE25242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8275" y="41931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a:t>
            </a:r>
            <a:endParaRPr/>
          </a:p>
        </p:txBody>
      </p:sp>
      <p:sp>
        <p:nvSpPr>
          <p:cNvPr id="152" name="Google Shape;152;p26"/>
          <p:cNvSpPr txBox="1">
            <a:spLocks noGrp="1"/>
          </p:cNvSpPr>
          <p:nvPr>
            <p:ph type="body" idx="1"/>
          </p:nvPr>
        </p:nvSpPr>
        <p:spPr>
          <a:xfrm>
            <a:off x="4644675" y="235875"/>
            <a:ext cx="4166400" cy="43638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SzPts val="1800"/>
              <a:buChar char="●"/>
            </a:pPr>
            <a:r>
              <a:rPr lang="en" sz="1800" b="1"/>
              <a:t>Expected: </a:t>
            </a:r>
            <a:r>
              <a:rPr lang="en" sz="1800"/>
              <a:t>happy shared memories surrounding food</a:t>
            </a:r>
            <a:endParaRPr sz="1800"/>
          </a:p>
          <a:p>
            <a:pPr marL="914400" lvl="1" indent="-311150" algn="l" rtl="0">
              <a:spcBef>
                <a:spcPts val="0"/>
              </a:spcBef>
              <a:spcAft>
                <a:spcPts val="0"/>
              </a:spcAft>
              <a:buSzPts val="1300"/>
              <a:buFont typeface="Calibri"/>
              <a:buChar char="○"/>
            </a:pPr>
            <a:r>
              <a:rPr lang="en" sz="1300"/>
              <a:t>Homemade sauerkraut   </a:t>
            </a:r>
            <a:endParaRPr sz="1300"/>
          </a:p>
          <a:p>
            <a:pPr marL="914400" lvl="1" indent="-311150" algn="l" rtl="0">
              <a:spcBef>
                <a:spcPts val="0"/>
              </a:spcBef>
              <a:spcAft>
                <a:spcPts val="0"/>
              </a:spcAft>
              <a:buSzPts val="1300"/>
              <a:buChar char="○"/>
            </a:pPr>
            <a:r>
              <a:rPr lang="en" sz="1300"/>
              <a:t>Big Italian family meals</a:t>
            </a:r>
            <a:endParaRPr sz="1300"/>
          </a:p>
          <a:p>
            <a:pPr marL="914400" lvl="0" indent="0" algn="l" rtl="0">
              <a:spcBef>
                <a:spcPts val="1000"/>
              </a:spcBef>
              <a:spcAft>
                <a:spcPts val="0"/>
              </a:spcAft>
              <a:buNone/>
            </a:pPr>
            <a:endParaRPr sz="1400"/>
          </a:p>
          <a:p>
            <a:pPr marL="457200" lvl="0" indent="-342900" algn="l" rtl="0">
              <a:spcBef>
                <a:spcPts val="1000"/>
              </a:spcBef>
              <a:spcAft>
                <a:spcPts val="0"/>
              </a:spcAft>
              <a:buSzPts val="1800"/>
              <a:buChar char="●"/>
            </a:pPr>
            <a:r>
              <a:rPr lang="en" sz="1800" b="1"/>
              <a:t>Unexpected: </a:t>
            </a:r>
            <a:r>
              <a:rPr lang="en" sz="1800"/>
              <a:t>food memories surrounding more serious times</a:t>
            </a:r>
            <a:endParaRPr sz="1800"/>
          </a:p>
          <a:p>
            <a:pPr marL="914400" lvl="1" indent="-311150" algn="l" rtl="0">
              <a:spcBef>
                <a:spcPts val="0"/>
              </a:spcBef>
              <a:spcAft>
                <a:spcPts val="0"/>
              </a:spcAft>
              <a:buSzPts val="1300"/>
              <a:buFont typeface="Calibri"/>
              <a:buChar char="○"/>
            </a:pPr>
            <a:r>
              <a:rPr lang="en" sz="1300"/>
              <a:t>During WWII</a:t>
            </a:r>
            <a:endParaRPr sz="1300"/>
          </a:p>
          <a:p>
            <a:pPr marL="1371600" lvl="2" indent="-311150" algn="l" rtl="0">
              <a:spcBef>
                <a:spcPts val="0"/>
              </a:spcBef>
              <a:spcAft>
                <a:spcPts val="0"/>
              </a:spcAft>
              <a:buSzPts val="1300"/>
              <a:buFont typeface="Calibri"/>
              <a:buChar char="■"/>
            </a:pPr>
            <a:r>
              <a:rPr lang="en" sz="1300"/>
              <a:t>Powdered pudding    </a:t>
            </a:r>
            <a:endParaRPr sz="1300"/>
          </a:p>
          <a:p>
            <a:pPr marL="1371600" lvl="2" indent="-311150" algn="l" rtl="0">
              <a:spcBef>
                <a:spcPts val="0"/>
              </a:spcBef>
              <a:spcAft>
                <a:spcPts val="0"/>
              </a:spcAft>
              <a:buSzPts val="1300"/>
              <a:buChar char="■"/>
            </a:pPr>
            <a:r>
              <a:rPr lang="en" sz="1300"/>
              <a:t>Sugar rationing</a:t>
            </a:r>
            <a:endParaRPr sz="1300"/>
          </a:p>
          <a:p>
            <a:pPr marL="914400" lvl="1" indent="-311150" algn="l" rtl="0">
              <a:spcBef>
                <a:spcPts val="0"/>
              </a:spcBef>
              <a:spcAft>
                <a:spcPts val="0"/>
              </a:spcAft>
              <a:buSzPts val="1300"/>
              <a:buChar char="○"/>
            </a:pPr>
            <a:r>
              <a:rPr lang="en" sz="1300"/>
              <a:t>“Mud” soup - lentils cooked till they dissolved </a:t>
            </a:r>
            <a:endParaRPr sz="1300"/>
          </a:p>
          <a:p>
            <a:pPr marL="914400" lvl="1" indent="-317500" algn="l" rtl="0">
              <a:spcBef>
                <a:spcPts val="0"/>
              </a:spcBef>
              <a:spcAft>
                <a:spcPts val="0"/>
              </a:spcAft>
              <a:buSzPts val="1400"/>
              <a:buFont typeface="Calibri"/>
              <a:buChar char="○"/>
            </a:pPr>
            <a:r>
              <a:rPr lang="en" sz="1300"/>
              <a:t>Tomatoes drying in the sun – collecting flies   </a:t>
            </a:r>
            <a:r>
              <a:rPr lang="en" sz="1400"/>
              <a:t> </a:t>
            </a:r>
            <a:endParaRPr sz="1400"/>
          </a:p>
          <a:p>
            <a:pPr marL="0" lvl="0" indent="0" algn="l" rtl="0">
              <a:spcBef>
                <a:spcPts val="500"/>
              </a:spcBef>
              <a:spcAft>
                <a:spcPts val="0"/>
              </a:spcAft>
              <a:buNone/>
            </a:pPr>
            <a:endParaRPr sz="1400">
              <a:solidFill>
                <a:srgbClr val="000000"/>
              </a:solidFill>
            </a:endParaRPr>
          </a:p>
          <a:p>
            <a:pPr marL="0" lvl="0" indent="0" algn="l" rtl="0">
              <a:spcBef>
                <a:spcPts val="0"/>
              </a:spcBef>
              <a:spcAft>
                <a:spcPts val="1600"/>
              </a:spcAft>
              <a:buNone/>
            </a:pPr>
            <a:endParaRPr/>
          </a:p>
        </p:txBody>
      </p:sp>
      <p:pic>
        <p:nvPicPr>
          <p:cNvPr id="2" name="Slide 14" descr="Slide 14">
            <a:hlinkClick r:id="" action="ppaction://media"/>
            <a:extLst>
              <a:ext uri="{FF2B5EF4-FFF2-40B4-BE49-F238E27FC236}">
                <a16:creationId xmlns:a16="http://schemas.microsoft.com/office/drawing/2014/main" id="{5ED96C8C-E30E-8646-82F4-94E269A23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8275" y="40948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a:t>
            </a:r>
            <a:endParaRPr/>
          </a:p>
        </p:txBody>
      </p:sp>
      <p:sp>
        <p:nvSpPr>
          <p:cNvPr id="158" name="Google Shape;158;p2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SzPts val="1800"/>
              <a:buFont typeface="Calibri"/>
              <a:buChar char="●"/>
            </a:pPr>
            <a:r>
              <a:rPr lang="en" sz="1800"/>
              <a:t>General reminiscence were as important as those surrounding food </a:t>
            </a:r>
            <a:endParaRPr sz="1800"/>
          </a:p>
          <a:p>
            <a:pPr marL="914400" lvl="1" indent="-311150" algn="l" rtl="0">
              <a:spcBef>
                <a:spcPts val="0"/>
              </a:spcBef>
              <a:spcAft>
                <a:spcPts val="0"/>
              </a:spcAft>
              <a:buSzPts val="1300"/>
              <a:buFont typeface="Calibri"/>
              <a:buChar char="○"/>
            </a:pPr>
            <a:r>
              <a:rPr lang="en" sz="1300"/>
              <a:t>The memories of little girls during WWII     </a:t>
            </a:r>
            <a:endParaRPr sz="1300"/>
          </a:p>
          <a:p>
            <a:pPr marL="914400" lvl="1" indent="-311150" algn="l" rtl="0">
              <a:spcBef>
                <a:spcPts val="0"/>
              </a:spcBef>
              <a:spcAft>
                <a:spcPts val="0"/>
              </a:spcAft>
              <a:buSzPts val="1300"/>
              <a:buChar char="○"/>
            </a:pPr>
            <a:r>
              <a:rPr lang="en" sz="1300"/>
              <a:t>WWII service banners with gold stars hanging in windows</a:t>
            </a:r>
            <a:endParaRPr sz="1300"/>
          </a:p>
          <a:p>
            <a:pPr marL="914400" lvl="1" indent="-311150" algn="l" rtl="0">
              <a:spcBef>
                <a:spcPts val="0"/>
              </a:spcBef>
              <a:spcAft>
                <a:spcPts val="0"/>
              </a:spcAft>
              <a:buSzPts val="1300"/>
              <a:buChar char="○"/>
            </a:pPr>
            <a:r>
              <a:rPr lang="en" sz="1300"/>
              <a:t>Worrying about uncles and neighborhood men who were off to war</a:t>
            </a:r>
            <a:endParaRPr sz="1300"/>
          </a:p>
          <a:p>
            <a:pPr marL="914400" lvl="1" indent="-311150" algn="l" rtl="0">
              <a:spcBef>
                <a:spcPts val="0"/>
              </a:spcBef>
              <a:spcAft>
                <a:spcPts val="0"/>
              </a:spcAft>
              <a:buSzPts val="1300"/>
              <a:buFont typeface="Calibri"/>
              <a:buChar char="○"/>
            </a:pPr>
            <a:r>
              <a:rPr lang="en" sz="1300"/>
              <a:t>Baby dolls   </a:t>
            </a:r>
            <a:endParaRPr sz="1300"/>
          </a:p>
          <a:p>
            <a:pPr marL="914400" lvl="1" indent="-311150" algn="l" rtl="0">
              <a:spcBef>
                <a:spcPts val="0"/>
              </a:spcBef>
              <a:spcAft>
                <a:spcPts val="0"/>
              </a:spcAft>
              <a:buSzPts val="1300"/>
              <a:buFont typeface="Calibri"/>
              <a:buChar char="○"/>
            </a:pPr>
            <a:r>
              <a:rPr lang="en" sz="1300"/>
              <a:t>Working at the drugstore soda fountain as teenagers in a vibrant Turtle Creek community   </a:t>
            </a:r>
            <a:endParaRPr sz="1300"/>
          </a:p>
          <a:p>
            <a:pPr marL="914400" lvl="1" indent="-311150" algn="l" rtl="0">
              <a:spcBef>
                <a:spcPts val="0"/>
              </a:spcBef>
              <a:spcAft>
                <a:spcPts val="0"/>
              </a:spcAft>
              <a:buSzPts val="1300"/>
              <a:buFont typeface="Calibri"/>
              <a:buChar char="○"/>
            </a:pPr>
            <a:r>
              <a:rPr lang="en" sz="1300"/>
              <a:t>Party lines    </a:t>
            </a:r>
            <a:endParaRPr sz="1300"/>
          </a:p>
          <a:p>
            <a:pPr marL="914400" lvl="1" indent="-311150" algn="l" rtl="0">
              <a:spcBef>
                <a:spcPts val="0"/>
              </a:spcBef>
              <a:spcAft>
                <a:spcPts val="0"/>
              </a:spcAft>
              <a:buSzPts val="1300"/>
              <a:buChar char="○"/>
            </a:pPr>
            <a:r>
              <a:rPr lang="en" sz="1300"/>
              <a:t>Funerals</a:t>
            </a:r>
            <a:endParaRPr sz="1300"/>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15" descr="slide 15">
            <a:hlinkClick r:id="" action="ppaction://media"/>
            <a:extLst>
              <a:ext uri="{FF2B5EF4-FFF2-40B4-BE49-F238E27FC236}">
                <a16:creationId xmlns:a16="http://schemas.microsoft.com/office/drawing/2014/main" id="{293C842E-C8F9-6A4A-B388-46D448F433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091" y="41931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a:t>
            </a:r>
            <a:endParaRPr/>
          </a:p>
        </p:txBody>
      </p:sp>
      <p:sp>
        <p:nvSpPr>
          <p:cNvPr id="164" name="Google Shape;164;p2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0" algn="ctr" rtl="0">
              <a:spcBef>
                <a:spcPts val="1000"/>
              </a:spcBef>
              <a:spcAft>
                <a:spcPts val="0"/>
              </a:spcAft>
              <a:buNone/>
            </a:pPr>
            <a:endParaRPr sz="1800"/>
          </a:p>
          <a:p>
            <a:pPr marL="457200" lvl="0" indent="0" algn="ctr" rtl="0">
              <a:spcBef>
                <a:spcPts val="1000"/>
              </a:spcBef>
              <a:spcAft>
                <a:spcPts val="0"/>
              </a:spcAft>
              <a:buNone/>
            </a:pPr>
            <a:endParaRPr sz="1800"/>
          </a:p>
          <a:p>
            <a:pPr marL="457200" lvl="0" indent="0" algn="ctr" rtl="0">
              <a:spcBef>
                <a:spcPts val="1000"/>
              </a:spcBef>
              <a:spcAft>
                <a:spcPts val="0"/>
              </a:spcAft>
              <a:buNone/>
            </a:pPr>
            <a:endParaRPr sz="1800"/>
          </a:p>
          <a:p>
            <a:pPr marL="457200" lvl="0" indent="0" algn="ctr" rtl="0">
              <a:spcBef>
                <a:spcPts val="1000"/>
              </a:spcBef>
              <a:spcAft>
                <a:spcPts val="0"/>
              </a:spcAft>
              <a:buNone/>
            </a:pPr>
            <a:r>
              <a:rPr lang="en" sz="1800"/>
              <a:t>No matter how serious the memory, all were remembered fondly</a:t>
            </a:r>
            <a:endParaRPr sz="1800">
              <a:solidFill>
                <a:srgbClr val="000000"/>
              </a:solidFill>
            </a:endParaRPr>
          </a:p>
          <a:p>
            <a:pPr marL="914400" lvl="0" indent="0" algn="l" rtl="0">
              <a:spcBef>
                <a:spcPts val="100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1600"/>
              </a:spcAft>
              <a:buNone/>
            </a:pPr>
            <a:endParaRPr/>
          </a:p>
        </p:txBody>
      </p:sp>
      <p:pic>
        <p:nvPicPr>
          <p:cNvPr id="2" name="slide 16" descr="slide 16">
            <a:hlinkClick r:id="" action="ppaction://media"/>
            <a:extLst>
              <a:ext uri="{FF2B5EF4-FFF2-40B4-BE49-F238E27FC236}">
                <a16:creationId xmlns:a16="http://schemas.microsoft.com/office/drawing/2014/main" id="{E91270AB-6EF7-B243-AAED-1331B3B7E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9678" y="41931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was important</a:t>
            </a:r>
            <a:endParaRPr/>
          </a:p>
        </p:txBody>
      </p:sp>
      <p:sp>
        <p:nvSpPr>
          <p:cNvPr id="170" name="Google Shape;170;p29"/>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1000"/>
              </a:spcBef>
              <a:spcAft>
                <a:spcPts val="0"/>
              </a:spcAft>
              <a:buSzPts val="1300"/>
              <a:buChar char="●"/>
            </a:pPr>
            <a:r>
              <a:rPr lang="en"/>
              <a:t>Having the opportunity to share memories with others</a:t>
            </a:r>
            <a:endParaRPr/>
          </a:p>
          <a:p>
            <a:pPr marL="457200" lvl="0" indent="0" algn="l" rtl="0">
              <a:spcBef>
                <a:spcPts val="1000"/>
              </a:spcBef>
              <a:spcAft>
                <a:spcPts val="0"/>
              </a:spcAft>
              <a:buNone/>
            </a:pPr>
            <a:endParaRPr/>
          </a:p>
          <a:p>
            <a:pPr marL="457200" lvl="0" indent="-311150" algn="l" rtl="0">
              <a:spcBef>
                <a:spcPts val="1000"/>
              </a:spcBef>
              <a:spcAft>
                <a:spcPts val="0"/>
              </a:spcAft>
              <a:buSzPts val="1300"/>
              <a:buChar char="●"/>
            </a:pPr>
            <a:r>
              <a:rPr lang="en"/>
              <a:t>The conversations and sharing in the moment was more important than capturing memories for loved ones</a:t>
            </a:r>
            <a:endParaRPr/>
          </a:p>
          <a:p>
            <a:pPr marL="457200" lvl="0" indent="0" algn="l" rtl="0">
              <a:spcBef>
                <a:spcPts val="1000"/>
              </a:spcBef>
              <a:spcAft>
                <a:spcPts val="0"/>
              </a:spcAft>
              <a:buNone/>
            </a:pPr>
            <a:endParaRPr/>
          </a:p>
          <a:p>
            <a:pPr marL="457200" lvl="0" indent="-311150" algn="l" rtl="0">
              <a:spcBef>
                <a:spcPts val="1000"/>
              </a:spcBef>
              <a:spcAft>
                <a:spcPts val="0"/>
              </a:spcAft>
              <a:buSzPts val="1300"/>
              <a:buChar char="●"/>
            </a:pPr>
            <a:r>
              <a:rPr lang="en"/>
              <a:t>The affirmation that each individual life story was important</a:t>
            </a:r>
            <a:endParaRPr/>
          </a:p>
          <a:p>
            <a:pPr marL="457200" lvl="0" indent="0" algn="l" rtl="0">
              <a:spcBef>
                <a:spcPts val="1000"/>
              </a:spcBef>
              <a:spcAft>
                <a:spcPts val="0"/>
              </a:spcAft>
              <a:buNone/>
            </a:pPr>
            <a:endParaRPr/>
          </a:p>
          <a:p>
            <a:pPr marL="457200" lvl="0" indent="-311150" algn="l" rtl="0">
              <a:spcBef>
                <a:spcPts val="1000"/>
              </a:spcBef>
              <a:spcAft>
                <a:spcPts val="0"/>
              </a:spcAft>
              <a:buSzPts val="1300"/>
              <a:buChar char="●"/>
            </a:pPr>
            <a:r>
              <a:rPr lang="en"/>
              <a:t>The pure personal joy brought on by memories</a:t>
            </a:r>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17" descr="slide 17">
            <a:hlinkClick r:id="" action="ppaction://media"/>
            <a:extLst>
              <a:ext uri="{FF2B5EF4-FFF2-40B4-BE49-F238E27FC236}">
                <a16:creationId xmlns:a16="http://schemas.microsoft.com/office/drawing/2014/main" id="{DF2863D0-3F69-5242-9CDA-7D0BFE37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42361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 passing story on to family important?</a:t>
            </a:r>
            <a:endParaRPr/>
          </a:p>
        </p:txBody>
      </p:sp>
      <p:sp>
        <p:nvSpPr>
          <p:cNvPr id="176" name="Google Shape;176;p30"/>
          <p:cNvSpPr txBox="1">
            <a:spLocks noGrp="1"/>
          </p:cNvSpPr>
          <p:nvPr>
            <p:ph type="body" idx="1"/>
          </p:nvPr>
        </p:nvSpPr>
        <p:spPr>
          <a:xfrm>
            <a:off x="4572000" y="500925"/>
            <a:ext cx="4166400" cy="2784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Calibri"/>
              <a:buChar char="●"/>
            </a:pPr>
            <a:r>
              <a:rPr lang="en"/>
              <a:t>Grudgingly – maybe?   </a:t>
            </a:r>
            <a:endParaRPr/>
          </a:p>
          <a:p>
            <a:pPr marL="457200" lvl="0" indent="0" algn="l" rtl="0">
              <a:spcBef>
                <a:spcPts val="0"/>
              </a:spcBef>
              <a:spcAft>
                <a:spcPts val="0"/>
              </a:spcAft>
              <a:buNone/>
            </a:pPr>
            <a:endParaRPr/>
          </a:p>
          <a:p>
            <a:pPr marL="457200" lvl="0" indent="-311150" algn="l" rtl="0">
              <a:spcBef>
                <a:spcPts val="1000"/>
              </a:spcBef>
              <a:spcAft>
                <a:spcPts val="0"/>
              </a:spcAft>
              <a:buSzPts val="1300"/>
              <a:buFont typeface="Calibri"/>
              <a:buChar char="●"/>
            </a:pPr>
            <a:r>
              <a:rPr lang="en"/>
              <a:t>Not all agreed that anyone cared      </a:t>
            </a:r>
            <a:endParaRPr/>
          </a:p>
          <a:p>
            <a:pPr marL="457200" lvl="0" indent="0" algn="l" rtl="0">
              <a:spcBef>
                <a:spcPts val="1000"/>
              </a:spcBef>
              <a:spcAft>
                <a:spcPts val="0"/>
              </a:spcAft>
              <a:buNone/>
            </a:pPr>
            <a:r>
              <a:rPr lang="en"/>
              <a:t> </a:t>
            </a:r>
            <a:endParaRPr/>
          </a:p>
          <a:p>
            <a:pPr marL="457200" lvl="0" indent="-311150" algn="l" rtl="0">
              <a:spcBef>
                <a:spcPts val="1000"/>
              </a:spcBef>
              <a:spcAft>
                <a:spcPts val="0"/>
              </a:spcAft>
              <a:buSzPts val="1300"/>
              <a:buChar char="●"/>
            </a:pPr>
            <a:r>
              <a:rPr lang="en"/>
              <a:t>Some had no desire to share memories/life story with family</a:t>
            </a:r>
            <a:endParaRPr/>
          </a:p>
          <a:p>
            <a:pPr marL="914400" lvl="1" indent="-311150" algn="l" rtl="0">
              <a:spcBef>
                <a:spcPts val="0"/>
              </a:spcBef>
              <a:spcAft>
                <a:spcPts val="0"/>
              </a:spcAft>
              <a:buSzPts val="1300"/>
              <a:buChar char="○"/>
            </a:pPr>
            <a:r>
              <a:rPr lang="en" sz="1300"/>
              <a:t>This did not reduce the enjoyment they drew from the sessions</a:t>
            </a:r>
            <a:endParaRPr sz="1300"/>
          </a:p>
          <a:p>
            <a:pPr marL="457200" lvl="0" indent="0" algn="l" rtl="0">
              <a:spcBef>
                <a:spcPts val="1000"/>
              </a:spcBef>
              <a:spcAft>
                <a:spcPts val="0"/>
              </a:spcAft>
              <a:buNone/>
            </a:pPr>
            <a:endParaRPr sz="1400">
              <a:solidFill>
                <a:srgbClr val="000000"/>
              </a:solidFill>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18" descr="slide 18">
            <a:hlinkClick r:id="" action="ppaction://media"/>
            <a:extLst>
              <a:ext uri="{FF2B5EF4-FFF2-40B4-BE49-F238E27FC236}">
                <a16:creationId xmlns:a16="http://schemas.microsoft.com/office/drawing/2014/main" id="{B3AD31FC-349E-3E42-B1D3-6409C33BDD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494" y="42361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208050" y="3334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project goals met?</a:t>
            </a:r>
            <a:endParaRPr/>
          </a:p>
        </p:txBody>
      </p:sp>
      <p:sp>
        <p:nvSpPr>
          <p:cNvPr id="182" name="Google Shape;182;p3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dirty="0"/>
              <a:t> </a:t>
            </a:r>
            <a:r>
              <a:rPr lang="en" sz="1800" dirty="0"/>
              <a:t>Allow older adults to connect with one another on the topics of food, traditions, and memories</a:t>
            </a:r>
            <a:endParaRPr sz="1800" dirty="0"/>
          </a:p>
          <a:p>
            <a:pPr marL="914400" lvl="1" indent="-311150" algn="l" rtl="0">
              <a:spcBef>
                <a:spcPts val="0"/>
              </a:spcBef>
              <a:spcAft>
                <a:spcPts val="0"/>
              </a:spcAft>
              <a:buSzPts val="1300"/>
              <a:buChar char="○"/>
            </a:pPr>
            <a:r>
              <a:rPr lang="en" sz="1300" dirty="0"/>
              <a:t>Absolutely</a:t>
            </a:r>
            <a:endParaRPr sz="1300" dirty="0"/>
          </a:p>
          <a:p>
            <a:pPr marL="0" lvl="0" indent="0" algn="l" rtl="0">
              <a:spcBef>
                <a:spcPts val="2800"/>
              </a:spcBef>
              <a:spcAft>
                <a:spcPts val="0"/>
              </a:spcAft>
              <a:buNone/>
            </a:pPr>
            <a:endParaRPr sz="1800" dirty="0"/>
          </a:p>
          <a:p>
            <a:pPr marL="457200" lvl="0" indent="-342900" algn="l" rtl="0">
              <a:spcBef>
                <a:spcPts val="2800"/>
              </a:spcBef>
              <a:spcAft>
                <a:spcPts val="0"/>
              </a:spcAft>
              <a:buSzPts val="1800"/>
              <a:buAutoNum type="arabicPeriod"/>
            </a:pPr>
            <a:r>
              <a:rPr lang="en" sz="1800" dirty="0"/>
              <a:t>Evoke memories and traditions through a life semi-structured review</a:t>
            </a:r>
            <a:endParaRPr sz="1800" dirty="0"/>
          </a:p>
          <a:p>
            <a:pPr marL="914400" lvl="1" indent="-311150" algn="l" rtl="0">
              <a:spcBef>
                <a:spcPts val="0"/>
              </a:spcBef>
              <a:spcAft>
                <a:spcPts val="0"/>
              </a:spcAft>
              <a:buSzPts val="1300"/>
              <a:buChar char="○"/>
            </a:pPr>
            <a:r>
              <a:rPr lang="en" sz="1300" dirty="0"/>
              <a:t>While discussion often strayed away from food the connection between participants based on reminiscence was profound </a:t>
            </a:r>
            <a:endParaRPr sz="1300" dirty="0"/>
          </a:p>
          <a:p>
            <a:pPr marL="457200" lvl="0" indent="0" algn="l" rtl="0">
              <a:spcBef>
                <a:spcPts val="2800"/>
              </a:spcBef>
              <a:spcAft>
                <a:spcPts val="0"/>
              </a:spcAft>
              <a:buNone/>
            </a:pPr>
            <a:endParaRPr sz="1100" dirty="0">
              <a:solidFill>
                <a:srgbClr val="000000"/>
              </a:solidFill>
              <a:latin typeface="Calibri"/>
              <a:ea typeface="Calibri"/>
              <a:cs typeface="Calibri"/>
              <a:sym typeface="Calibri"/>
            </a:endParaRPr>
          </a:p>
          <a:p>
            <a:pPr marL="457200" lvl="0" indent="0" algn="l" rtl="0">
              <a:spcBef>
                <a:spcPts val="2800"/>
              </a:spcBef>
              <a:spcAft>
                <a:spcPts val="0"/>
              </a:spcAft>
              <a:buNone/>
            </a:pPr>
            <a:endParaRPr dirty="0">
              <a:solidFill>
                <a:srgbClr val="000000"/>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3" name="slide 19" descr="slide 19">
            <a:hlinkClick r:id="" action="ppaction://media"/>
            <a:extLst>
              <a:ext uri="{FF2B5EF4-FFF2-40B4-BE49-F238E27FC236}">
                <a16:creationId xmlns:a16="http://schemas.microsoft.com/office/drawing/2014/main" id="{B2957C4A-BD0C-B643-A247-653898F55E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8275"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Life Review?</a:t>
            </a:r>
            <a:endParaRPr/>
          </a:p>
        </p:txBody>
      </p:sp>
      <p:sp>
        <p:nvSpPr>
          <p:cNvPr id="72" name="Google Shape;72;p14"/>
          <p:cNvSpPr txBox="1">
            <a:spLocks noGrp="1"/>
          </p:cNvSpPr>
          <p:nvPr>
            <p:ph type="body" idx="1"/>
          </p:nvPr>
        </p:nvSpPr>
        <p:spPr>
          <a:xfrm>
            <a:off x="4661000" y="500925"/>
            <a:ext cx="4166400" cy="4422900"/>
          </a:xfrm>
          <a:prstGeom prst="rect">
            <a:avLst/>
          </a:prstGeom>
        </p:spPr>
        <p:txBody>
          <a:bodyPr spcFirstLastPara="1" wrap="square" lIns="91425" tIns="91425" rIns="91425" bIns="91425" anchor="t" anchorCtr="0">
            <a:noAutofit/>
          </a:bodyPr>
          <a:lstStyle/>
          <a:p>
            <a:pPr marL="457200" lvl="0" indent="-314325" algn="l" rtl="0">
              <a:lnSpc>
                <a:spcPct val="144444"/>
              </a:lnSpc>
              <a:spcBef>
                <a:spcPts val="1900"/>
              </a:spcBef>
              <a:spcAft>
                <a:spcPts val="0"/>
              </a:spcAft>
              <a:buClr>
                <a:srgbClr val="000000"/>
              </a:buClr>
              <a:buSzPts val="1350"/>
              <a:buChar char="●"/>
            </a:pPr>
            <a:r>
              <a:rPr lang="en" sz="1350">
                <a:solidFill>
                  <a:srgbClr val="000000"/>
                </a:solidFill>
              </a:rPr>
              <a:t>“Life review therapy is based on discussing what a memory means to you.” </a:t>
            </a:r>
            <a:endParaRPr sz="1350">
              <a:solidFill>
                <a:srgbClr val="000000"/>
              </a:solidFill>
            </a:endParaRPr>
          </a:p>
          <a:p>
            <a:pPr marL="457200" lvl="0" indent="0" algn="l" rtl="0">
              <a:lnSpc>
                <a:spcPct val="144444"/>
              </a:lnSpc>
              <a:spcBef>
                <a:spcPts val="1900"/>
              </a:spcBef>
              <a:spcAft>
                <a:spcPts val="0"/>
              </a:spcAft>
              <a:buNone/>
            </a:pPr>
            <a:endParaRPr sz="1350">
              <a:solidFill>
                <a:srgbClr val="000000"/>
              </a:solidFill>
            </a:endParaRPr>
          </a:p>
          <a:p>
            <a:pPr marL="457200" lvl="0" indent="-314325" algn="l" rtl="0">
              <a:lnSpc>
                <a:spcPct val="144444"/>
              </a:lnSpc>
              <a:spcBef>
                <a:spcPts val="1900"/>
              </a:spcBef>
              <a:spcAft>
                <a:spcPts val="0"/>
              </a:spcAft>
              <a:buClr>
                <a:srgbClr val="000000"/>
              </a:buClr>
              <a:buSzPts val="1350"/>
              <a:buChar char="●"/>
            </a:pPr>
            <a:r>
              <a:rPr lang="en" sz="1350">
                <a:solidFill>
                  <a:srgbClr val="000000"/>
                </a:solidFill>
              </a:rPr>
              <a:t>The therapy can help with feelings about end-of-life issues and also help illuminate a greater meaning in life.</a:t>
            </a:r>
            <a:endParaRPr sz="1350">
              <a:solidFill>
                <a:srgbClr val="000000"/>
              </a:solidFill>
            </a:endParaRPr>
          </a:p>
          <a:p>
            <a:pPr marL="0" lvl="0" indent="0" algn="l" rtl="0">
              <a:lnSpc>
                <a:spcPct val="144444"/>
              </a:lnSpc>
              <a:spcBef>
                <a:spcPts val="1900"/>
              </a:spcBef>
              <a:spcAft>
                <a:spcPts val="1900"/>
              </a:spcAft>
              <a:buNone/>
            </a:pPr>
            <a:endParaRPr sz="1350">
              <a:solidFill>
                <a:srgbClr val="231F20"/>
              </a:solidFill>
              <a:latin typeface="Arial"/>
              <a:ea typeface="Arial"/>
              <a:cs typeface="Arial"/>
              <a:sym typeface="Arial"/>
            </a:endParaRPr>
          </a:p>
        </p:txBody>
      </p:sp>
      <p:pic>
        <p:nvPicPr>
          <p:cNvPr id="2" name="2" descr="2">
            <a:hlinkClick r:id="" action="ppaction://media"/>
            <a:extLst>
              <a:ext uri="{FF2B5EF4-FFF2-40B4-BE49-F238E27FC236}">
                <a16:creationId xmlns:a16="http://schemas.microsoft.com/office/drawing/2014/main" id="{C3FD6B26-6629-C84B-BFFD-A0A00D377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9461" y="41110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208050" y="3334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project goals met?</a:t>
            </a:r>
            <a:endParaRPr/>
          </a:p>
        </p:txBody>
      </p:sp>
      <p:sp>
        <p:nvSpPr>
          <p:cNvPr id="188" name="Google Shape;188;p32"/>
          <p:cNvSpPr txBox="1">
            <a:spLocks noGrp="1"/>
          </p:cNvSpPr>
          <p:nvPr>
            <p:ph type="body" idx="1"/>
          </p:nvPr>
        </p:nvSpPr>
        <p:spPr>
          <a:xfrm>
            <a:off x="4572000" y="333425"/>
            <a:ext cx="4166400" cy="2798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3. Assist participants in creating a ‘memory tree’ that can be taken home and discussed with family/friends</a:t>
            </a:r>
            <a:endParaRPr sz="1800"/>
          </a:p>
          <a:p>
            <a:pPr marL="914400" lvl="1" indent="-317500" algn="l" rtl="0">
              <a:lnSpc>
                <a:spcPct val="100000"/>
              </a:lnSpc>
              <a:spcBef>
                <a:spcPts val="2800"/>
              </a:spcBef>
              <a:spcAft>
                <a:spcPts val="0"/>
              </a:spcAft>
              <a:buSzPts val="1400"/>
              <a:buChar char="○"/>
            </a:pPr>
            <a:r>
              <a:rPr lang="en" sz="1400"/>
              <a:t>Memory trees were created by most however the idea of sharing them with family received a tepid response</a:t>
            </a:r>
            <a:endParaRPr sz="1400"/>
          </a:p>
          <a:p>
            <a:pPr marL="457200" lvl="0" indent="0" algn="l" rtl="0">
              <a:spcBef>
                <a:spcPts val="2800"/>
              </a:spcBef>
              <a:spcAft>
                <a:spcPts val="0"/>
              </a:spcAft>
              <a:buNone/>
            </a:pPr>
            <a:endParaRPr sz="1100">
              <a:solidFill>
                <a:srgbClr val="000000"/>
              </a:solidFill>
              <a:latin typeface="Calibri"/>
              <a:ea typeface="Calibri"/>
              <a:cs typeface="Calibri"/>
              <a:sym typeface="Calibri"/>
            </a:endParaRPr>
          </a:p>
          <a:p>
            <a:pPr marL="457200" lvl="0" indent="0" algn="l" rtl="0">
              <a:spcBef>
                <a:spcPts val="280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20" descr="slide 20">
            <a:hlinkClick r:id="" action="ppaction://media"/>
            <a:extLst>
              <a:ext uri="{FF2B5EF4-FFF2-40B4-BE49-F238E27FC236}">
                <a16:creationId xmlns:a16="http://schemas.microsoft.com/office/drawing/2014/main" id="{D9BDB597-99E2-404B-816E-796AAAB3B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4586"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did participants say?</a:t>
            </a:r>
            <a:endParaRPr/>
          </a:p>
        </p:txBody>
      </p:sp>
      <p:sp>
        <p:nvSpPr>
          <p:cNvPr id="194" name="Google Shape;194;p3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Verbal surveys at end of each session brought these responses:</a:t>
            </a:r>
            <a:endParaRPr sz="1400"/>
          </a:p>
          <a:p>
            <a:pPr marL="914400" lvl="1" indent="-311150" algn="l" rtl="0">
              <a:spcBef>
                <a:spcPts val="0"/>
              </a:spcBef>
              <a:spcAft>
                <a:spcPts val="0"/>
              </a:spcAft>
              <a:buSzPts val="1300"/>
              <a:buChar char="○"/>
            </a:pPr>
            <a:r>
              <a:rPr lang="en" sz="1300"/>
              <a:t>Participants would like to have opportunity to do this more often</a:t>
            </a:r>
            <a:endParaRPr sz="1300"/>
          </a:p>
          <a:p>
            <a:pPr marL="914400" lvl="1" indent="-311150" algn="l" rtl="0">
              <a:spcBef>
                <a:spcPts val="0"/>
              </a:spcBef>
              <a:spcAft>
                <a:spcPts val="0"/>
              </a:spcAft>
              <a:buSzPts val="1300"/>
              <a:buFont typeface="Calibri"/>
              <a:buChar char="○"/>
            </a:pPr>
            <a:r>
              <a:rPr lang="en" sz="1300"/>
              <a:t>Expression of sincere gratitude for the time, space and companions to share their lives</a:t>
            </a:r>
            <a:endParaRPr sz="1300"/>
          </a:p>
          <a:p>
            <a:pPr marL="914400" lvl="1" indent="-311150" algn="l" rtl="0">
              <a:spcBef>
                <a:spcPts val="0"/>
              </a:spcBef>
              <a:spcAft>
                <a:spcPts val="0"/>
              </a:spcAft>
              <a:buSzPts val="1300"/>
              <a:buChar char="○"/>
            </a:pPr>
            <a:r>
              <a:rPr lang="en" sz="1300"/>
              <a:t>Reminiscence has great value purely as a personal act</a:t>
            </a:r>
            <a:endParaRPr sz="1300"/>
          </a:p>
          <a:p>
            <a:pPr marL="457200" lvl="0" indent="0" algn="l" rtl="0">
              <a:spcBef>
                <a:spcPts val="100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21" descr="slide 21">
            <a:hlinkClick r:id="" action="ppaction://media"/>
            <a:extLst>
              <a:ext uri="{FF2B5EF4-FFF2-40B4-BE49-F238E27FC236}">
                <a16:creationId xmlns:a16="http://schemas.microsoft.com/office/drawing/2014/main" id="{BE96CF46-B1D7-0441-9CB5-4A0A26629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3819"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 were asked:</a:t>
            </a:r>
            <a:endParaRPr/>
          </a:p>
        </p:txBody>
      </p:sp>
      <p:sp>
        <p:nvSpPr>
          <p:cNvPr id="200" name="Google Shape;200;p34"/>
          <p:cNvSpPr txBox="1">
            <a:spLocks noGrp="1"/>
          </p:cNvSpPr>
          <p:nvPr>
            <p:ph type="body" idx="1"/>
          </p:nvPr>
        </p:nvSpPr>
        <p:spPr>
          <a:xfrm>
            <a:off x="4677325" y="1354050"/>
            <a:ext cx="4166400" cy="2435400"/>
          </a:xfrm>
          <a:prstGeom prst="rect">
            <a:avLst/>
          </a:prstGeom>
        </p:spPr>
        <p:txBody>
          <a:bodyPr spcFirstLastPara="1" wrap="square" lIns="91425" tIns="91425" rIns="91425" bIns="91425" anchor="t" anchorCtr="0">
            <a:noAutofit/>
          </a:bodyPr>
          <a:lstStyle/>
          <a:p>
            <a:pPr marL="0" lvl="0" indent="0" algn="ctr" rtl="0">
              <a:spcBef>
                <a:spcPts val="1200"/>
              </a:spcBef>
              <a:spcAft>
                <a:spcPts val="0"/>
              </a:spcAft>
              <a:buNone/>
            </a:pPr>
            <a:r>
              <a:rPr lang="en" sz="1800"/>
              <a:t>Does reminiscing, and thinking about wonderful times long ago, make you feel young, or does it make you feel old?</a:t>
            </a:r>
            <a:endParaRPr sz="1800"/>
          </a:p>
          <a:p>
            <a:pPr marL="0" lvl="0" indent="0" algn="l" rtl="0">
              <a:spcBef>
                <a:spcPts val="1200"/>
              </a:spcBef>
              <a:spcAft>
                <a:spcPts val="0"/>
              </a:spcAft>
              <a:buNone/>
            </a:pPr>
            <a:endParaRPr sz="1100">
              <a:solidFill>
                <a:srgbClr val="000000"/>
              </a:solidFill>
              <a:latin typeface="Calibri"/>
              <a:ea typeface="Calibri"/>
              <a:cs typeface="Calibri"/>
              <a:sym typeface="Calibri"/>
            </a:endParaRPr>
          </a:p>
          <a:p>
            <a:pPr marL="457200" lvl="0" indent="0" algn="l" rtl="0">
              <a:spcBef>
                <a:spcPts val="100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22" descr="slide 22">
            <a:hlinkClick r:id="" action="ppaction://media"/>
            <a:extLst>
              <a:ext uri="{FF2B5EF4-FFF2-40B4-BE49-F238E27FC236}">
                <a16:creationId xmlns:a16="http://schemas.microsoft.com/office/drawing/2014/main" id="{BD830565-4E66-0247-9E5D-8D1357A98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3709"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answer (agreed with by all):</a:t>
            </a:r>
            <a:endParaRPr/>
          </a:p>
        </p:txBody>
      </p:sp>
      <p:sp>
        <p:nvSpPr>
          <p:cNvPr id="206" name="Google Shape;206;p35"/>
          <p:cNvSpPr txBox="1">
            <a:spLocks noGrp="1"/>
          </p:cNvSpPr>
          <p:nvPr>
            <p:ph type="body" idx="1"/>
          </p:nvPr>
        </p:nvSpPr>
        <p:spPr>
          <a:xfrm>
            <a:off x="4572000" y="2130450"/>
            <a:ext cx="4166400" cy="8826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1800">
                <a:latin typeface="Calibri"/>
                <a:ea typeface="Calibri"/>
                <a:cs typeface="Calibri"/>
                <a:sym typeface="Calibri"/>
              </a:rPr>
              <a:t>“Neither, it just makes me feel happy!”</a:t>
            </a:r>
            <a:endParaRPr sz="1800">
              <a:latin typeface="Calibri"/>
              <a:ea typeface="Calibri"/>
              <a:cs typeface="Calibri"/>
              <a:sym typeface="Calibri"/>
            </a:endParaRPr>
          </a:p>
          <a:p>
            <a:pPr marL="0" lvl="0" indent="0" algn="l" rtl="0">
              <a:spcBef>
                <a:spcPts val="1200"/>
              </a:spcBef>
              <a:spcAft>
                <a:spcPts val="0"/>
              </a:spcAft>
              <a:buNone/>
            </a:pPr>
            <a:endParaRPr sz="1200">
              <a:solidFill>
                <a:srgbClr val="000000"/>
              </a:solidFill>
              <a:latin typeface="Arial"/>
              <a:ea typeface="Arial"/>
              <a:cs typeface="Arial"/>
              <a:sym typeface="Arial"/>
            </a:endParaRPr>
          </a:p>
          <a:p>
            <a:pPr marL="0" lvl="0" indent="0" algn="l" rtl="0">
              <a:spcBef>
                <a:spcPts val="1200"/>
              </a:spcBef>
              <a:spcAft>
                <a:spcPts val="0"/>
              </a:spcAft>
              <a:buNone/>
            </a:pPr>
            <a:endParaRPr sz="1100">
              <a:solidFill>
                <a:srgbClr val="000000"/>
              </a:solidFill>
              <a:latin typeface="Calibri"/>
              <a:ea typeface="Calibri"/>
              <a:cs typeface="Calibri"/>
              <a:sym typeface="Calibri"/>
            </a:endParaRPr>
          </a:p>
          <a:p>
            <a:pPr marL="457200" lvl="0" indent="0" algn="l" rtl="0">
              <a:spcBef>
                <a:spcPts val="100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23" descr="slide 23">
            <a:hlinkClick r:id="" action="ppaction://media"/>
            <a:extLst>
              <a:ext uri="{FF2B5EF4-FFF2-40B4-BE49-F238E27FC236}">
                <a16:creationId xmlns:a16="http://schemas.microsoft.com/office/drawing/2014/main" id="{908DB08F-2F77-E44F-BA9B-4E31BD3134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0928" y="418231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Successes and Room for Improvement</a:t>
            </a:r>
            <a:endParaRPr/>
          </a:p>
        </p:txBody>
      </p:sp>
      <p:sp>
        <p:nvSpPr>
          <p:cNvPr id="212" name="Google Shape;212;p3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000000"/>
              </a:solidFill>
              <a:latin typeface="Calibri"/>
              <a:ea typeface="Calibri"/>
              <a:cs typeface="Calibri"/>
              <a:sym typeface="Calibri"/>
            </a:endParaRPr>
          </a:p>
          <a:p>
            <a:pPr marL="457200" lvl="0" indent="-317500" algn="l" rtl="0">
              <a:spcBef>
                <a:spcPts val="0"/>
              </a:spcBef>
              <a:spcAft>
                <a:spcPts val="0"/>
              </a:spcAft>
              <a:buSzPts val="1400"/>
              <a:buChar char="●"/>
            </a:pPr>
            <a:r>
              <a:rPr lang="en" sz="1400"/>
              <a:t>Those that attended both classes stated that they had been looking forward to the second course. </a:t>
            </a:r>
            <a:endParaRPr sz="1400"/>
          </a:p>
          <a:p>
            <a:pPr marL="457200" lvl="0" indent="-317500" algn="l" rtl="0">
              <a:spcBef>
                <a:spcPts val="0"/>
              </a:spcBef>
              <a:spcAft>
                <a:spcPts val="0"/>
              </a:spcAft>
              <a:buSzPts val="1400"/>
              <a:buChar char="●"/>
            </a:pPr>
            <a:r>
              <a:rPr lang="en" sz="1400"/>
              <a:t>Throughout the discussion, participants would visibly light up when discussing memories related to food. </a:t>
            </a:r>
            <a:endParaRPr sz="1400"/>
          </a:p>
          <a:p>
            <a:pPr marL="457200" lvl="0" indent="-317500" algn="l" rtl="0">
              <a:spcBef>
                <a:spcPts val="0"/>
              </a:spcBef>
              <a:spcAft>
                <a:spcPts val="0"/>
              </a:spcAft>
              <a:buSzPts val="1400"/>
              <a:buChar char="●"/>
            </a:pPr>
            <a:r>
              <a:rPr lang="en" sz="1400"/>
              <a:t>As some participants shared their specific memories, others chimed in with their personal experiences of similar situations.</a:t>
            </a:r>
            <a:endParaRPr sz="1400"/>
          </a:p>
          <a:p>
            <a:pPr marL="457200" lvl="0" indent="-317500" algn="l" rtl="0">
              <a:spcBef>
                <a:spcPts val="0"/>
              </a:spcBef>
              <a:spcAft>
                <a:spcPts val="0"/>
              </a:spcAft>
              <a:buSzPts val="1400"/>
              <a:buChar char="●"/>
            </a:pPr>
            <a:r>
              <a:rPr lang="en" sz="1400"/>
              <a:t>Participants had trouble identifying spices and smells, may be best to omit this in the future. </a:t>
            </a:r>
            <a:endParaRPr sz="1400"/>
          </a:p>
          <a:p>
            <a:pPr marL="457200" lvl="0" indent="-317500" algn="l" rtl="0">
              <a:spcBef>
                <a:spcPts val="0"/>
              </a:spcBef>
              <a:spcAft>
                <a:spcPts val="0"/>
              </a:spcAft>
              <a:buSzPts val="1400"/>
              <a:buChar char="●"/>
            </a:pPr>
            <a:r>
              <a:rPr lang="en" sz="1400"/>
              <a:t>Would give more time for advertisement.</a:t>
            </a:r>
            <a:endParaRPr sz="1400"/>
          </a:p>
        </p:txBody>
      </p:sp>
      <p:pic>
        <p:nvPicPr>
          <p:cNvPr id="2" name="What We Learned">
            <a:hlinkClick r:id="" action="ppaction://media"/>
            <a:extLst>
              <a:ext uri="{FF2B5EF4-FFF2-40B4-BE49-F238E27FC236}">
                <a16:creationId xmlns:a16="http://schemas.microsoft.com/office/drawing/2014/main" id="{E503C383-A7E7-4913-9893-3219DB08A3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0972" y="42947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Suggestions for the Future</a:t>
            </a:r>
            <a:endParaRPr dirty="0"/>
          </a:p>
        </p:txBody>
      </p:sp>
      <p:sp>
        <p:nvSpPr>
          <p:cNvPr id="218" name="Google Shape;218;p3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Memories Through Meals would be a great weekly or monthly activity, as participants enjoyed coming to both sessions and voiced a desire for more sessions.</a:t>
            </a:r>
            <a:endParaRPr sz="1400" dirty="0"/>
          </a:p>
          <a:p>
            <a:pPr marL="457200" lvl="0" indent="-317500" algn="l" rtl="0">
              <a:spcBef>
                <a:spcPts val="0"/>
              </a:spcBef>
              <a:spcAft>
                <a:spcPts val="0"/>
              </a:spcAft>
              <a:buSzPts val="1400"/>
              <a:buChar char="●"/>
            </a:pPr>
            <a:r>
              <a:rPr lang="en-US" sz="1400" dirty="0"/>
              <a:t>Expanded setting where actual cooking could take place</a:t>
            </a:r>
            <a:endParaRPr sz="1400" dirty="0"/>
          </a:p>
          <a:p>
            <a:pPr marL="914400" lvl="1" indent="-317500" algn="l" rtl="0">
              <a:spcBef>
                <a:spcPts val="0"/>
              </a:spcBef>
              <a:spcAft>
                <a:spcPts val="0"/>
              </a:spcAft>
              <a:buSzPts val="1400"/>
              <a:buChar char="○"/>
            </a:pPr>
            <a:r>
              <a:rPr lang="en" sz="1400" dirty="0"/>
              <a:t>Possible locations are assisted living and personal care homes.</a:t>
            </a:r>
          </a:p>
          <a:p>
            <a:pPr marL="914400" lvl="1" indent="-317500" algn="l" rtl="0">
              <a:spcBef>
                <a:spcPts val="0"/>
              </a:spcBef>
              <a:spcAft>
                <a:spcPts val="0"/>
              </a:spcAft>
              <a:buSzPts val="1400"/>
              <a:buChar char="○"/>
            </a:pPr>
            <a:r>
              <a:rPr lang="en" sz="1400" dirty="0"/>
              <a:t>Ki</a:t>
            </a:r>
            <a:r>
              <a:rPr lang="en-US" sz="1400" dirty="0"/>
              <a:t>tchens of senior centers</a:t>
            </a:r>
            <a:endParaRPr sz="1400" dirty="0"/>
          </a:p>
          <a:p>
            <a:pPr marL="457200" lvl="0" indent="-317500" algn="l" rtl="0">
              <a:spcBef>
                <a:spcPts val="0"/>
              </a:spcBef>
              <a:spcAft>
                <a:spcPts val="0"/>
              </a:spcAft>
              <a:buSzPts val="1400"/>
              <a:buChar char="●"/>
            </a:pPr>
            <a:r>
              <a:rPr lang="en" sz="1400" dirty="0"/>
              <a:t>In a limited resource setting, simply talking about food memories is enough to bring participant satisfaction.</a:t>
            </a:r>
            <a:endParaRPr sz="1400" dirty="0"/>
          </a:p>
          <a:p>
            <a:pPr marL="914400" lvl="1" indent="-317500" algn="l" rtl="0">
              <a:spcBef>
                <a:spcPts val="0"/>
              </a:spcBef>
              <a:spcAft>
                <a:spcPts val="0"/>
              </a:spcAft>
              <a:buSzPts val="1400"/>
              <a:buChar char="○"/>
            </a:pPr>
            <a:r>
              <a:rPr lang="en" sz="1400" dirty="0"/>
              <a:t>This works in settings like hospice or in working with participants of limited mobility.</a:t>
            </a:r>
            <a:endParaRPr sz="1400" dirty="0"/>
          </a:p>
        </p:txBody>
      </p:sp>
      <p:pic>
        <p:nvPicPr>
          <p:cNvPr id="2" name="Recorded Sound">
            <a:hlinkClick r:id="" action="ppaction://media"/>
            <a:extLst>
              <a:ext uri="{FF2B5EF4-FFF2-40B4-BE49-F238E27FC236}">
                <a16:creationId xmlns:a16="http://schemas.microsoft.com/office/drawing/2014/main" id="{4D4E9DDE-A30E-48B3-84BE-E2A34EEA52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3793" y="4184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Implications for Social Work Practice</a:t>
            </a:r>
            <a:endParaRPr/>
          </a:p>
        </p:txBody>
      </p:sp>
      <p:sp>
        <p:nvSpPr>
          <p:cNvPr id="224" name="Google Shape;224;p3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b="1"/>
              <a:t>Service: </a:t>
            </a:r>
            <a:r>
              <a:rPr lang="en" sz="1500"/>
              <a:t>Creating memories through meals programs are a great way to serve the aging community and allow a space for reminiscence and socialization.</a:t>
            </a:r>
            <a:endParaRPr sz="1500" b="1"/>
          </a:p>
          <a:p>
            <a:pPr marL="457200" lvl="0" indent="-323850" algn="l" rtl="0">
              <a:spcBef>
                <a:spcPts val="0"/>
              </a:spcBef>
              <a:spcAft>
                <a:spcPts val="0"/>
              </a:spcAft>
              <a:buSzPts val="1500"/>
              <a:buChar char="●"/>
            </a:pPr>
            <a:r>
              <a:rPr lang="en" sz="1500" b="1"/>
              <a:t>Dignity and Worth of the Person: </a:t>
            </a:r>
            <a:r>
              <a:rPr lang="en" sz="1500"/>
              <a:t>Asking participants to think about their life helps them realize that their past was meaningful.</a:t>
            </a:r>
            <a:endParaRPr sz="1500"/>
          </a:p>
          <a:p>
            <a:pPr marL="457200" lvl="0" indent="-323850" algn="l" rtl="0">
              <a:spcBef>
                <a:spcPts val="0"/>
              </a:spcBef>
              <a:spcAft>
                <a:spcPts val="0"/>
              </a:spcAft>
              <a:buSzPts val="1500"/>
              <a:buChar char="●"/>
            </a:pPr>
            <a:r>
              <a:rPr lang="en" sz="1500" b="1"/>
              <a:t>Reminiscence: </a:t>
            </a:r>
            <a:r>
              <a:rPr lang="en" sz="1500"/>
              <a:t>A great way to build rapport with new participants in variety of settings</a:t>
            </a:r>
            <a:endParaRPr sz="1500"/>
          </a:p>
          <a:p>
            <a:pPr marL="914400" lvl="1" indent="-323850" algn="l" rtl="0">
              <a:spcBef>
                <a:spcPts val="0"/>
              </a:spcBef>
              <a:spcAft>
                <a:spcPts val="0"/>
              </a:spcAft>
              <a:buSzPts val="1500"/>
              <a:buChar char="○"/>
            </a:pPr>
            <a:r>
              <a:rPr lang="en" sz="1500"/>
              <a:t>Can help a wide variety of people find peace and meaning in their lives with stressful times.</a:t>
            </a:r>
            <a:endParaRPr sz="1500"/>
          </a:p>
        </p:txBody>
      </p:sp>
      <p:pic>
        <p:nvPicPr>
          <p:cNvPr id="2" name="Recorded Sound">
            <a:hlinkClick r:id="" action="ppaction://media"/>
            <a:extLst>
              <a:ext uri="{FF2B5EF4-FFF2-40B4-BE49-F238E27FC236}">
                <a16:creationId xmlns:a16="http://schemas.microsoft.com/office/drawing/2014/main" id="{89BD2EC9-F673-4463-B555-6A1AD7631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1475" y="42947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
        <p:nvSpPr>
          <p:cNvPr id="230" name="Google Shape;230;p39"/>
          <p:cNvSpPr txBox="1">
            <a:spLocks noGrp="1"/>
          </p:cNvSpPr>
          <p:nvPr>
            <p:ph type="body" idx="1"/>
          </p:nvPr>
        </p:nvSpPr>
        <p:spPr>
          <a:xfrm>
            <a:off x="4661000" y="1376400"/>
            <a:ext cx="4166400" cy="239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Our project could not have been accomplished without the help of:</a:t>
            </a:r>
            <a:endParaRPr sz="1800"/>
          </a:p>
          <a:p>
            <a:pPr marL="457200" lvl="0" indent="-342900" algn="l" rtl="0">
              <a:spcBef>
                <a:spcPts val="1600"/>
              </a:spcBef>
              <a:spcAft>
                <a:spcPts val="0"/>
              </a:spcAft>
              <a:buSzPts val="1800"/>
              <a:buChar char="●"/>
            </a:pPr>
            <a:r>
              <a:rPr lang="en" sz="1800"/>
              <a:t>Turtle Creek Senior Center</a:t>
            </a:r>
            <a:endParaRPr sz="1800"/>
          </a:p>
          <a:p>
            <a:pPr marL="457200" lvl="0" indent="-342900" algn="l" rtl="0">
              <a:spcBef>
                <a:spcPts val="0"/>
              </a:spcBef>
              <a:spcAft>
                <a:spcPts val="0"/>
              </a:spcAft>
              <a:buSzPts val="1800"/>
              <a:buChar char="●"/>
            </a:pPr>
            <a:r>
              <a:rPr lang="en" sz="1800"/>
              <a:t>Turtle Creek participants</a:t>
            </a:r>
            <a:endParaRPr sz="1800"/>
          </a:p>
          <a:p>
            <a:pPr marL="457200" lvl="0" indent="-342900" algn="l" rtl="0">
              <a:spcBef>
                <a:spcPts val="0"/>
              </a:spcBef>
              <a:spcAft>
                <a:spcPts val="0"/>
              </a:spcAft>
              <a:buSzPts val="1800"/>
              <a:buChar char="●"/>
            </a:pPr>
            <a:r>
              <a:rPr lang="en" sz="1800"/>
              <a:t>Hartford Fellowship Mentorship and Support</a:t>
            </a:r>
            <a:endParaRPr sz="1800"/>
          </a:p>
        </p:txBody>
      </p:sp>
      <p:pic>
        <p:nvPicPr>
          <p:cNvPr id="2" name="Recorded Sound">
            <a:hlinkClick r:id="" action="ppaction://media"/>
            <a:extLst>
              <a:ext uri="{FF2B5EF4-FFF2-40B4-BE49-F238E27FC236}">
                <a16:creationId xmlns:a16="http://schemas.microsoft.com/office/drawing/2014/main" id="{F3BDADB7-FA2F-4AF9-90E1-331AF37A99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3574" y="40220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0"/>
          <p:cNvSpPr txBox="1">
            <a:spLocks noGrp="1"/>
          </p:cNvSpPr>
          <p:nvPr>
            <p:ph type="ctrTitle" idx="4294967295"/>
          </p:nvPr>
        </p:nvSpPr>
        <p:spPr>
          <a:xfrm>
            <a:off x="311700" y="539725"/>
            <a:ext cx="8520600" cy="73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References</a:t>
            </a:r>
            <a:endParaRPr/>
          </a:p>
        </p:txBody>
      </p:sp>
      <p:sp>
        <p:nvSpPr>
          <p:cNvPr id="236" name="Google Shape;236;p40"/>
          <p:cNvSpPr txBox="1">
            <a:spLocks noGrp="1"/>
          </p:cNvSpPr>
          <p:nvPr>
            <p:ph type="subTitle" idx="4294967295"/>
          </p:nvPr>
        </p:nvSpPr>
        <p:spPr>
          <a:xfrm>
            <a:off x="311700" y="879600"/>
            <a:ext cx="8520600" cy="338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en" sz="1000" dirty="0">
              <a:solidFill>
                <a:schemeClr val="bg2"/>
              </a:solidFill>
              <a:latin typeface="Arial"/>
              <a:ea typeface="Arial"/>
              <a:cs typeface="Arial"/>
              <a:sym typeface="Arial"/>
            </a:endParaRPr>
          </a:p>
          <a:p>
            <a:r>
              <a:rPr lang="en-US" dirty="0">
                <a:solidFill>
                  <a:schemeClr val="bg2"/>
                </a:solidFill>
              </a:rPr>
              <a:t>Black, C. (n.d.). Retrieved from https://</a:t>
            </a:r>
            <a:r>
              <a:rPr lang="en-US" dirty="0" err="1">
                <a:solidFill>
                  <a:schemeClr val="bg2"/>
                </a:solidFill>
              </a:rPr>
              <a:t>www.nacc.org</a:t>
            </a:r>
            <a:r>
              <a:rPr lang="en-US" dirty="0">
                <a:solidFill>
                  <a:schemeClr val="bg2"/>
                </a:solidFill>
              </a:rPr>
              <a:t>/docs/conference/2010materials/Structure Life Review by Carla </a:t>
            </a:r>
            <a:r>
              <a:rPr lang="en-US" dirty="0" err="1">
                <a:solidFill>
                  <a:schemeClr val="bg2"/>
                </a:solidFill>
              </a:rPr>
              <a:t>Black.pdf</a:t>
            </a:r>
            <a:endParaRPr lang="en-US" dirty="0">
              <a:solidFill>
                <a:schemeClr val="bg2"/>
              </a:solidFill>
            </a:endParaRPr>
          </a:p>
          <a:p>
            <a:r>
              <a:rPr lang="en-US" dirty="0" err="1">
                <a:solidFill>
                  <a:schemeClr val="bg2"/>
                </a:solidFill>
              </a:rPr>
              <a:t>Cerqueira</a:t>
            </a:r>
            <a:r>
              <a:rPr lang="en-US" dirty="0">
                <a:solidFill>
                  <a:schemeClr val="bg2"/>
                </a:solidFill>
              </a:rPr>
              <a:t>, C., Almeida, J., </a:t>
            </a:r>
            <a:r>
              <a:rPr lang="en-US" dirty="0" err="1">
                <a:solidFill>
                  <a:schemeClr val="bg2"/>
                </a:solidFill>
              </a:rPr>
              <a:t>Gorenstein</a:t>
            </a:r>
            <a:r>
              <a:rPr lang="en-US" dirty="0">
                <a:solidFill>
                  <a:schemeClr val="bg2"/>
                </a:solidFill>
              </a:rPr>
              <a:t>, C., </a:t>
            </a:r>
            <a:r>
              <a:rPr lang="en-US" dirty="0" err="1">
                <a:solidFill>
                  <a:schemeClr val="bg2"/>
                </a:solidFill>
              </a:rPr>
              <a:t>Gentil</a:t>
            </a:r>
            <a:r>
              <a:rPr lang="en-US" dirty="0">
                <a:solidFill>
                  <a:schemeClr val="bg2"/>
                </a:solidFill>
              </a:rPr>
              <a:t>, V., </a:t>
            </a:r>
            <a:r>
              <a:rPr lang="en-US" dirty="0" err="1">
                <a:solidFill>
                  <a:schemeClr val="bg2"/>
                </a:solidFill>
              </a:rPr>
              <a:t>Leite</a:t>
            </a:r>
            <a:r>
              <a:rPr lang="en-US" dirty="0">
                <a:solidFill>
                  <a:schemeClr val="bg2"/>
                </a:solidFill>
              </a:rPr>
              <a:t>, C., Sato, J., … </a:t>
            </a:r>
            <a:r>
              <a:rPr lang="en-US" dirty="0" err="1">
                <a:solidFill>
                  <a:schemeClr val="bg2"/>
                </a:solidFill>
              </a:rPr>
              <a:t>Busatto</a:t>
            </a:r>
            <a:r>
              <a:rPr lang="en-US" dirty="0">
                <a:solidFill>
                  <a:schemeClr val="bg2"/>
                </a:solidFill>
              </a:rPr>
              <a:t>, G. (2008). Engagement of multifocal neural circuits during recall of autobiographical happy events. </a:t>
            </a:r>
            <a:r>
              <a:rPr lang="en-US" i="1" dirty="0">
                <a:solidFill>
                  <a:schemeClr val="bg2"/>
                </a:solidFill>
              </a:rPr>
              <a:t>Brazilian Journal of Medical and Biological Research</a:t>
            </a:r>
            <a:r>
              <a:rPr lang="en-US" dirty="0">
                <a:solidFill>
                  <a:schemeClr val="bg2"/>
                </a:solidFill>
              </a:rPr>
              <a:t>, </a:t>
            </a:r>
            <a:r>
              <a:rPr lang="en-US" i="1" dirty="0">
                <a:solidFill>
                  <a:schemeClr val="bg2"/>
                </a:solidFill>
              </a:rPr>
              <a:t>41</a:t>
            </a:r>
            <a:r>
              <a:rPr lang="en-US" dirty="0">
                <a:solidFill>
                  <a:schemeClr val="bg2"/>
                </a:solidFill>
              </a:rPr>
              <a:t>(12), 1076–1085. </a:t>
            </a:r>
            <a:r>
              <a:rPr lang="en-US" dirty="0" err="1">
                <a:solidFill>
                  <a:schemeClr val="bg2"/>
                </a:solidFill>
              </a:rPr>
              <a:t>doi</a:t>
            </a:r>
            <a:r>
              <a:rPr lang="en-US" dirty="0">
                <a:solidFill>
                  <a:schemeClr val="bg2"/>
                </a:solidFill>
              </a:rPr>
              <a:t>: 10.1590/s0100-879x2008001200006</a:t>
            </a:r>
          </a:p>
          <a:p>
            <a:r>
              <a:rPr lang="en-US" sz="1400" dirty="0">
                <a:solidFill>
                  <a:schemeClr val="bg2"/>
                </a:solidFill>
                <a:latin typeface="Arial"/>
                <a:ea typeface="Arial"/>
                <a:cs typeface="Arial"/>
                <a:sym typeface="Arial"/>
              </a:rPr>
              <a:t>Chiang, K., Chu, H., Chang, H., Chung, M., Chen, C., </a:t>
            </a:r>
            <a:r>
              <a:rPr lang="en-US" sz="1400" dirty="0" err="1">
                <a:solidFill>
                  <a:schemeClr val="bg2"/>
                </a:solidFill>
                <a:latin typeface="Arial"/>
                <a:ea typeface="Arial"/>
                <a:cs typeface="Arial"/>
                <a:sym typeface="Arial"/>
              </a:rPr>
              <a:t>Chiou</a:t>
            </a:r>
            <a:r>
              <a:rPr lang="en-US" sz="1400" dirty="0">
                <a:solidFill>
                  <a:schemeClr val="bg2"/>
                </a:solidFill>
                <a:latin typeface="Arial"/>
                <a:ea typeface="Arial"/>
                <a:cs typeface="Arial"/>
                <a:sym typeface="Arial"/>
              </a:rPr>
              <a:t>, H., &amp; Chou, K. (2010). The effects of reminiscence therapy on psychological well‐being, depression, and loneliness among the institutionalized aged.</a:t>
            </a:r>
            <a:r>
              <a:rPr lang="en-US" sz="1400" i="1" dirty="0">
                <a:solidFill>
                  <a:schemeClr val="bg2"/>
                </a:solidFill>
                <a:latin typeface="Arial"/>
                <a:ea typeface="Arial"/>
                <a:cs typeface="Arial"/>
                <a:sym typeface="Arial"/>
              </a:rPr>
              <a:t> International Journal of Geriatric Psychiatry, 25</a:t>
            </a:r>
            <a:r>
              <a:rPr lang="en-US" sz="1400" dirty="0">
                <a:solidFill>
                  <a:schemeClr val="bg2"/>
                </a:solidFill>
                <a:latin typeface="Arial"/>
                <a:ea typeface="Arial"/>
                <a:cs typeface="Arial"/>
                <a:sym typeface="Arial"/>
              </a:rPr>
              <a:t>(4), 380-388. doi:10.1002/gps.2350</a:t>
            </a:r>
            <a:endParaRPr lang="en-US" dirty="0">
              <a:solidFill>
                <a:schemeClr val="bg2"/>
              </a:solidFill>
            </a:endParaRPr>
          </a:p>
          <a:p>
            <a:r>
              <a:rPr lang="en-US" dirty="0">
                <a:solidFill>
                  <a:schemeClr val="bg2"/>
                </a:solidFill>
              </a:rPr>
              <a:t>Educational </a:t>
            </a:r>
            <a:r>
              <a:rPr lang="en-US" dirty="0" err="1">
                <a:solidFill>
                  <a:schemeClr val="bg2"/>
                </a:solidFill>
              </a:rPr>
              <a:t>Playcare</a:t>
            </a:r>
            <a:r>
              <a:rPr lang="en-US" dirty="0">
                <a:solidFill>
                  <a:schemeClr val="bg2"/>
                </a:solidFill>
              </a:rPr>
              <a:t>. (2016, October 20). Why Sensory Play is Important for Development. Retrieved from https://</a:t>
            </a:r>
            <a:r>
              <a:rPr lang="en-US" dirty="0" err="1">
                <a:solidFill>
                  <a:schemeClr val="bg2"/>
                </a:solidFill>
              </a:rPr>
              <a:t>www.educationalplaycare.com</a:t>
            </a:r>
            <a:r>
              <a:rPr lang="en-US" dirty="0">
                <a:solidFill>
                  <a:schemeClr val="bg2"/>
                </a:solidFill>
              </a:rPr>
              <a:t>/blog/sensory-play-important-development/</a:t>
            </a:r>
          </a:p>
          <a:p>
            <a:r>
              <a:rPr lang="en-US" dirty="0">
                <a:solidFill>
                  <a:schemeClr val="bg2"/>
                </a:solidFill>
              </a:rPr>
              <a:t>Haber, D. (2006). Life Review: Implementation, Theory, Research, and Therapy. </a:t>
            </a:r>
            <a:r>
              <a:rPr lang="en-US" i="1" dirty="0">
                <a:solidFill>
                  <a:schemeClr val="bg2"/>
                </a:solidFill>
              </a:rPr>
              <a:t>The International Journal of Aging and Human Development</a:t>
            </a:r>
            <a:r>
              <a:rPr lang="en-US" dirty="0">
                <a:solidFill>
                  <a:schemeClr val="bg2"/>
                </a:solidFill>
              </a:rPr>
              <a:t>, </a:t>
            </a:r>
            <a:r>
              <a:rPr lang="en-US" i="1" dirty="0">
                <a:solidFill>
                  <a:schemeClr val="bg2"/>
                </a:solidFill>
              </a:rPr>
              <a:t>63</a:t>
            </a:r>
            <a:r>
              <a:rPr lang="en-US" dirty="0">
                <a:solidFill>
                  <a:schemeClr val="bg2"/>
                </a:solidFill>
              </a:rPr>
              <a:t>(2), 153–171. </a:t>
            </a:r>
            <a:r>
              <a:rPr lang="en-US" dirty="0" err="1">
                <a:solidFill>
                  <a:schemeClr val="bg2"/>
                </a:solidFill>
              </a:rPr>
              <a:t>doi</a:t>
            </a:r>
            <a:r>
              <a:rPr lang="en-US" dirty="0">
                <a:solidFill>
                  <a:schemeClr val="bg2"/>
                </a:solidFill>
              </a:rPr>
              <a:t>: 10.2190/da9g-rhk5-n9jp-t6cc</a:t>
            </a:r>
          </a:p>
          <a:p>
            <a:r>
              <a:rPr lang="en-US" dirty="0" err="1">
                <a:solidFill>
                  <a:schemeClr val="bg2"/>
                </a:solidFill>
              </a:rPr>
              <a:t>Nall</a:t>
            </a:r>
            <a:r>
              <a:rPr lang="en-US" dirty="0">
                <a:solidFill>
                  <a:schemeClr val="bg2"/>
                </a:solidFill>
              </a:rPr>
              <a:t>, R. (n.d.). Life Review Therapy . Retrieved from https://</a:t>
            </a:r>
            <a:r>
              <a:rPr lang="en-US" dirty="0" err="1">
                <a:solidFill>
                  <a:schemeClr val="bg2"/>
                </a:solidFill>
              </a:rPr>
              <a:t>www.healthline.com</a:t>
            </a:r>
            <a:r>
              <a:rPr lang="en-US" dirty="0">
                <a:solidFill>
                  <a:schemeClr val="bg2"/>
                </a:solidFill>
              </a:rPr>
              <a:t>/health/</a:t>
            </a:r>
            <a:r>
              <a:rPr lang="en-US" dirty="0" err="1">
                <a:solidFill>
                  <a:schemeClr val="bg2"/>
                </a:solidFill>
              </a:rPr>
              <a:t>life-review-therapy#life-review-therapy-benefits</a:t>
            </a:r>
            <a:endParaRPr lang="en-US" dirty="0">
              <a:solidFill>
                <a:schemeClr val="bg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Life Review?</a:t>
            </a:r>
            <a:endParaRPr/>
          </a:p>
        </p:txBody>
      </p:sp>
      <p:sp>
        <p:nvSpPr>
          <p:cNvPr id="78" name="Google Shape;78;p1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1900"/>
              </a:spcBef>
              <a:spcAft>
                <a:spcPts val="0"/>
              </a:spcAft>
              <a:buClr>
                <a:schemeClr val="dk2"/>
              </a:buClr>
              <a:buSzPts val="1800"/>
              <a:buFont typeface="Arial"/>
              <a:buChar char="●"/>
            </a:pPr>
            <a:r>
              <a:rPr lang="en" sz="1800"/>
              <a:t>The following populations  may especially benefit from life review therapy</a:t>
            </a:r>
            <a:endParaRPr sz="1800"/>
          </a:p>
          <a:p>
            <a:pPr marL="914400" lvl="1" indent="-311150" algn="l" rtl="0">
              <a:lnSpc>
                <a:spcPct val="144444"/>
              </a:lnSpc>
              <a:spcBef>
                <a:spcPts val="0"/>
              </a:spcBef>
              <a:spcAft>
                <a:spcPts val="0"/>
              </a:spcAft>
              <a:buSzPts val="1300"/>
              <a:buChar char="○"/>
            </a:pPr>
            <a:r>
              <a:rPr lang="en" sz="1300"/>
              <a:t>People with </a:t>
            </a:r>
            <a:r>
              <a:rPr lang="en" sz="1300">
                <a:uFill>
                  <a:noFill/>
                </a:uFill>
                <a:hlinkClick r:id="rId5"/>
              </a:rPr>
              <a:t>dementia</a:t>
            </a:r>
            <a:r>
              <a:rPr lang="en" sz="1300"/>
              <a:t> or </a:t>
            </a:r>
            <a:r>
              <a:rPr lang="en" sz="1300">
                <a:uFill>
                  <a:noFill/>
                </a:uFill>
                <a:hlinkClick r:id="rId6"/>
              </a:rPr>
              <a:t>Alzheimer’s disease</a:t>
            </a:r>
            <a:endParaRPr sz="1300"/>
          </a:p>
          <a:p>
            <a:pPr marL="914400" lvl="1" indent="-311150" algn="l" rtl="0">
              <a:lnSpc>
                <a:spcPct val="144444"/>
              </a:lnSpc>
              <a:spcBef>
                <a:spcPts val="0"/>
              </a:spcBef>
              <a:spcAft>
                <a:spcPts val="0"/>
              </a:spcAft>
              <a:buSzPts val="1300"/>
              <a:buFont typeface="Roboto"/>
              <a:buChar char="○"/>
            </a:pPr>
            <a:r>
              <a:rPr lang="en" sz="1300"/>
              <a:t>Older adults suffering from </a:t>
            </a:r>
            <a:r>
              <a:rPr lang="en" sz="1300">
                <a:uFill>
                  <a:noFill/>
                </a:uFill>
                <a:hlinkClick r:id="rId7"/>
              </a:rPr>
              <a:t>depression</a:t>
            </a:r>
            <a:r>
              <a:rPr lang="en" sz="1300"/>
              <a:t> or </a:t>
            </a:r>
            <a:r>
              <a:rPr lang="en" sz="1300">
                <a:uFill>
                  <a:noFill/>
                </a:uFill>
                <a:hlinkClick r:id="rId8"/>
              </a:rPr>
              <a:t>anxiety</a:t>
            </a:r>
            <a:endParaRPr sz="1300"/>
          </a:p>
          <a:p>
            <a:pPr marL="914400" lvl="1" indent="-311150" algn="l" rtl="0">
              <a:lnSpc>
                <a:spcPct val="144444"/>
              </a:lnSpc>
              <a:spcBef>
                <a:spcPts val="0"/>
              </a:spcBef>
              <a:spcAft>
                <a:spcPts val="0"/>
              </a:spcAft>
              <a:buSzPts val="1300"/>
              <a:buFont typeface="Roboto"/>
              <a:buChar char="○"/>
            </a:pPr>
            <a:r>
              <a:rPr lang="en" sz="1300"/>
              <a:t>Those diagnosed with a terminal condition</a:t>
            </a:r>
            <a:endParaRPr sz="1300"/>
          </a:p>
          <a:p>
            <a:pPr marL="914400" lvl="1" indent="-311150" algn="l" rtl="0">
              <a:lnSpc>
                <a:spcPct val="144444"/>
              </a:lnSpc>
              <a:spcBef>
                <a:spcPts val="0"/>
              </a:spcBef>
              <a:spcAft>
                <a:spcPts val="0"/>
              </a:spcAft>
              <a:buSzPts val="1300"/>
              <a:buFont typeface="Roboto"/>
              <a:buChar char="○"/>
            </a:pPr>
            <a:r>
              <a:rPr lang="en" sz="1300"/>
              <a:t>Those who have experienced the loss of a loved one</a:t>
            </a:r>
            <a:endParaRPr sz="1300"/>
          </a:p>
          <a:p>
            <a:pPr marL="0" lvl="0" indent="0" algn="l" rtl="0">
              <a:lnSpc>
                <a:spcPct val="144444"/>
              </a:lnSpc>
              <a:spcBef>
                <a:spcPts val="2000"/>
              </a:spcBef>
              <a:spcAft>
                <a:spcPts val="0"/>
              </a:spcAft>
              <a:buNone/>
            </a:pPr>
            <a:endParaRPr sz="1350">
              <a:solidFill>
                <a:srgbClr val="231F20"/>
              </a:solidFill>
              <a:latin typeface="Arial"/>
              <a:ea typeface="Arial"/>
              <a:cs typeface="Arial"/>
              <a:sym typeface="Arial"/>
            </a:endParaRPr>
          </a:p>
          <a:p>
            <a:pPr marL="0" lvl="0" indent="0" algn="l" rtl="0">
              <a:spcBef>
                <a:spcPts val="1900"/>
              </a:spcBef>
              <a:spcAft>
                <a:spcPts val="1600"/>
              </a:spcAft>
              <a:buNone/>
            </a:pPr>
            <a:endParaRPr/>
          </a:p>
        </p:txBody>
      </p:sp>
      <p:pic>
        <p:nvPicPr>
          <p:cNvPr id="2" name="3" descr="3">
            <a:hlinkClick r:id="" action="ppaction://media"/>
            <a:extLst>
              <a:ext uri="{FF2B5EF4-FFF2-40B4-BE49-F238E27FC236}">
                <a16:creationId xmlns:a16="http://schemas.microsoft.com/office/drawing/2014/main" id="{60BFA8F6-F82A-D144-864E-B0A9298A81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51680" y="410016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Need for Life Review </a:t>
            </a:r>
            <a:endParaRPr/>
          </a:p>
        </p:txBody>
      </p:sp>
      <p:sp>
        <p:nvSpPr>
          <p:cNvPr id="84" name="Google Shape;84;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dirty="0"/>
              <a:t>Positive outlet for older adults  </a:t>
            </a:r>
            <a:endParaRPr dirty="0"/>
          </a:p>
          <a:p>
            <a:pPr marL="0" lvl="0" indent="0" algn="l" rtl="0">
              <a:spcBef>
                <a:spcPts val="1600"/>
              </a:spcBef>
              <a:spcAft>
                <a:spcPts val="0"/>
              </a:spcAft>
              <a:buNone/>
            </a:pPr>
            <a:endParaRPr dirty="0"/>
          </a:p>
          <a:p>
            <a:pPr marL="457200" lvl="0" indent="-311150" algn="l" rtl="0">
              <a:spcBef>
                <a:spcPts val="1600"/>
              </a:spcBef>
              <a:spcAft>
                <a:spcPts val="0"/>
              </a:spcAft>
              <a:buSzPts val="1300"/>
              <a:buChar char="●"/>
            </a:pPr>
            <a:r>
              <a:rPr lang="en" dirty="0"/>
              <a:t>Therapeutic benefit outside of a therapy setting </a:t>
            </a:r>
            <a:endParaRPr dirty="0"/>
          </a:p>
          <a:p>
            <a:pPr marL="0" lvl="0" indent="0" algn="l" rtl="0">
              <a:spcBef>
                <a:spcPts val="1600"/>
              </a:spcBef>
              <a:spcAft>
                <a:spcPts val="0"/>
              </a:spcAft>
              <a:buNone/>
            </a:pPr>
            <a:endParaRPr dirty="0"/>
          </a:p>
          <a:p>
            <a:pPr marL="457200" lvl="0" indent="-311150" algn="l" rtl="0">
              <a:spcBef>
                <a:spcPts val="1600"/>
              </a:spcBef>
              <a:spcAft>
                <a:spcPts val="0"/>
              </a:spcAft>
              <a:buSzPts val="1300"/>
              <a:buChar char="●"/>
            </a:pPr>
            <a:r>
              <a:rPr lang="en" dirty="0"/>
              <a:t>Accessible to many settings for implementation</a:t>
            </a:r>
            <a:endParaRPr dirty="0"/>
          </a:p>
          <a:p>
            <a:pPr marL="457200" lvl="0" indent="0" algn="l" rtl="0">
              <a:spcBef>
                <a:spcPts val="1600"/>
              </a:spcBef>
              <a:spcAft>
                <a:spcPts val="0"/>
              </a:spcAft>
              <a:buNone/>
            </a:pPr>
            <a:endParaRPr dirty="0"/>
          </a:p>
          <a:p>
            <a:pPr marL="457200" lvl="0" indent="-311150" algn="l" rtl="0">
              <a:spcBef>
                <a:spcPts val="1600"/>
              </a:spcBef>
              <a:spcAft>
                <a:spcPts val="0"/>
              </a:spcAft>
              <a:buSzPts val="1300"/>
              <a:buChar char="●"/>
            </a:pPr>
            <a:r>
              <a:rPr lang="en" dirty="0"/>
              <a:t>Accessible to wider array of older adults </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2" name="4" descr="4">
            <a:hlinkClick r:id="" action="ppaction://media"/>
            <a:extLst>
              <a:ext uri="{FF2B5EF4-FFF2-40B4-BE49-F238E27FC236}">
                <a16:creationId xmlns:a16="http://schemas.microsoft.com/office/drawing/2014/main" id="{6D246F5A-9D26-B64A-97EA-27104ACAB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8275" y="41931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 of Life Review </a:t>
            </a:r>
            <a:endParaRPr/>
          </a:p>
        </p:txBody>
      </p:sp>
      <p:sp>
        <p:nvSpPr>
          <p:cNvPr id="90" name="Google Shape;90;p17"/>
          <p:cNvSpPr txBox="1">
            <a:spLocks noGrp="1"/>
          </p:cNvSpPr>
          <p:nvPr>
            <p:ph type="body" idx="1"/>
          </p:nvPr>
        </p:nvSpPr>
        <p:spPr>
          <a:xfrm>
            <a:off x="4832425" y="1456725"/>
            <a:ext cx="3999900" cy="3076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t>
            </a:r>
            <a:r>
              <a:rPr lang="en" i="1"/>
              <a:t>  can have a positive short term effect on depression, psychological well-being, and loneliness (Chiang et al, 2009).</a:t>
            </a:r>
            <a:endParaRPr i="1"/>
          </a:p>
          <a:p>
            <a:pPr marL="0" lvl="0" indent="0" algn="l" rtl="0">
              <a:spcBef>
                <a:spcPts val="1600"/>
              </a:spcBef>
              <a:spcAft>
                <a:spcPts val="0"/>
              </a:spcAft>
              <a:buNone/>
            </a:pPr>
            <a:endParaRPr i="1"/>
          </a:p>
          <a:p>
            <a:pPr marL="457200" lvl="0" indent="-311150" algn="l" rtl="0">
              <a:spcBef>
                <a:spcPts val="1600"/>
              </a:spcBef>
              <a:spcAft>
                <a:spcPts val="0"/>
              </a:spcAft>
              <a:buSzPts val="1300"/>
              <a:buChar char="●"/>
            </a:pPr>
            <a:r>
              <a:rPr lang="en" i="1"/>
              <a:t>…  can produce a feeling of accomplishment in participants, improve socialization, and reduce risk of developing depression (Chiang et al., 2009).</a:t>
            </a:r>
            <a:endParaRPr i="1"/>
          </a:p>
        </p:txBody>
      </p:sp>
      <p:sp>
        <p:nvSpPr>
          <p:cNvPr id="91" name="Google Shape;91;p17"/>
          <p:cNvSpPr txBox="1">
            <a:spLocks noGrp="1"/>
          </p:cNvSpPr>
          <p:nvPr>
            <p:ph type="body" idx="2"/>
          </p:nvPr>
        </p:nvSpPr>
        <p:spPr>
          <a:xfrm>
            <a:off x="572100" y="1456725"/>
            <a:ext cx="3999900" cy="30762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Evidence that the recall of happy events stimulates the brain differently than recalling neutral memories:</a:t>
            </a:r>
            <a:endParaRPr sz="1400">
              <a:solidFill>
                <a:srgbClr val="000000"/>
              </a:solidFill>
            </a:endParaRPr>
          </a:p>
          <a:p>
            <a:pPr marL="0" lvl="0" indent="0" algn="l" rtl="0">
              <a:spcBef>
                <a:spcPts val="0"/>
              </a:spcBef>
              <a:spcAft>
                <a:spcPts val="0"/>
              </a:spcAft>
              <a:buNone/>
            </a:pPr>
            <a:endParaRPr sz="1400">
              <a:solidFill>
                <a:srgbClr val="000000"/>
              </a:solidFill>
            </a:endParaRPr>
          </a:p>
          <a:p>
            <a:pPr marL="457200" lvl="0" indent="-317500" algn="l" rtl="0">
              <a:spcBef>
                <a:spcPts val="0"/>
              </a:spcBef>
              <a:spcAft>
                <a:spcPts val="0"/>
              </a:spcAft>
              <a:buClr>
                <a:srgbClr val="333333"/>
              </a:buClr>
              <a:buSzPts val="1400"/>
              <a:buChar char="●"/>
            </a:pPr>
            <a:r>
              <a:rPr lang="en" sz="1400">
                <a:solidFill>
                  <a:srgbClr val="333333"/>
                </a:solidFill>
                <a:highlight>
                  <a:srgbClr val="FFFFFF"/>
                </a:highlight>
              </a:rPr>
              <a:t>“These results reinforce the notion that happiness induction engages a wide network of brain regions.”</a:t>
            </a:r>
            <a:endParaRPr sz="1400">
              <a:solidFill>
                <a:srgbClr val="333333"/>
              </a:solidFill>
              <a:highlight>
                <a:srgbClr val="FFFFFF"/>
              </a:highlight>
            </a:endParaRPr>
          </a:p>
          <a:p>
            <a:pPr marL="0" lvl="0" indent="0" algn="l" rtl="0">
              <a:spcBef>
                <a:spcPts val="0"/>
              </a:spcBef>
              <a:spcAft>
                <a:spcPts val="0"/>
              </a:spcAft>
              <a:buNone/>
            </a:pPr>
            <a:endParaRPr sz="1050">
              <a:solidFill>
                <a:srgbClr val="333333"/>
              </a:solidFill>
              <a:highlight>
                <a:srgbClr val="FFFFFF"/>
              </a:highlight>
              <a:latin typeface="Arial"/>
              <a:ea typeface="Arial"/>
              <a:cs typeface="Arial"/>
              <a:sym typeface="Arial"/>
            </a:endParaRPr>
          </a:p>
          <a:p>
            <a:pPr marL="0" lvl="0" indent="0" algn="l" rtl="0">
              <a:spcBef>
                <a:spcPts val="0"/>
              </a:spcBef>
              <a:spcAft>
                <a:spcPts val="1600"/>
              </a:spcAft>
              <a:buNone/>
            </a:pPr>
            <a:endParaRPr/>
          </a:p>
        </p:txBody>
      </p:sp>
      <p:pic>
        <p:nvPicPr>
          <p:cNvPr id="2" name="5" descr="5">
            <a:hlinkClick r:id="" action="ppaction://media"/>
            <a:extLst>
              <a:ext uri="{FF2B5EF4-FFF2-40B4-BE49-F238E27FC236}">
                <a16:creationId xmlns:a16="http://schemas.microsoft.com/office/drawing/2014/main" id="{6BB89ABA-6C1E-B14B-B9B7-48E9EF822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525" y="42361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it has been used before… </a:t>
            </a:r>
            <a:endParaRPr/>
          </a:p>
        </p:txBody>
      </p:sp>
      <p:sp>
        <p:nvSpPr>
          <p:cNvPr id="97" name="Google Shape;97;p18"/>
          <p:cNvSpPr txBox="1">
            <a:spLocks noGrp="1"/>
          </p:cNvSpPr>
          <p:nvPr>
            <p:ph type="body" idx="1"/>
          </p:nvPr>
        </p:nvSpPr>
        <p:spPr>
          <a:xfrm>
            <a:off x="4572000" y="52245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11150" algn="l" rtl="0">
              <a:spcBef>
                <a:spcPts val="1600"/>
              </a:spcBef>
              <a:spcAft>
                <a:spcPts val="0"/>
              </a:spcAft>
              <a:buSzPts val="1300"/>
              <a:buChar char="●"/>
            </a:pPr>
            <a:r>
              <a:rPr lang="en" dirty="0"/>
              <a:t>Therapeutic settings with provider</a:t>
            </a:r>
            <a:endParaRPr dirty="0"/>
          </a:p>
          <a:p>
            <a:pPr marL="457200" lvl="0" indent="0" algn="l" rtl="0">
              <a:spcBef>
                <a:spcPts val="1600"/>
              </a:spcBef>
              <a:spcAft>
                <a:spcPts val="0"/>
              </a:spcAft>
              <a:buNone/>
            </a:pPr>
            <a:endParaRPr dirty="0"/>
          </a:p>
          <a:p>
            <a:pPr marL="457200" lvl="0" indent="-311150" algn="l" rtl="0">
              <a:spcBef>
                <a:spcPts val="1600"/>
              </a:spcBef>
              <a:spcAft>
                <a:spcPts val="0"/>
              </a:spcAft>
              <a:buSzPts val="1300"/>
              <a:buChar char="●"/>
            </a:pPr>
            <a:r>
              <a:rPr lang="en" dirty="0"/>
              <a:t>With families and older adults </a:t>
            </a:r>
            <a:endParaRPr dirty="0"/>
          </a:p>
          <a:p>
            <a:pPr marL="457200" lvl="0" indent="0" algn="l" rtl="0">
              <a:spcBef>
                <a:spcPts val="1600"/>
              </a:spcBef>
              <a:spcAft>
                <a:spcPts val="0"/>
              </a:spcAft>
              <a:buNone/>
            </a:pPr>
            <a:endParaRPr dirty="0"/>
          </a:p>
          <a:p>
            <a:pPr marL="457200" lvl="0" indent="-311150" algn="l" rtl="0">
              <a:spcBef>
                <a:spcPts val="1600"/>
              </a:spcBef>
              <a:spcAft>
                <a:spcPts val="0"/>
              </a:spcAft>
              <a:buSzPts val="1300"/>
              <a:buChar char="●"/>
            </a:pPr>
            <a:r>
              <a:rPr lang="en" dirty="0"/>
              <a:t>Reviewer controls the content </a:t>
            </a:r>
            <a:endParaRPr dirty="0"/>
          </a:p>
          <a:p>
            <a:pPr marL="457200" lvl="0" indent="0" algn="l" rtl="0">
              <a:spcBef>
                <a:spcPts val="1600"/>
              </a:spcBef>
              <a:spcAft>
                <a:spcPts val="0"/>
              </a:spcAft>
              <a:buNone/>
            </a:pPr>
            <a:endParaRPr dirty="0"/>
          </a:p>
          <a:p>
            <a:pPr marL="457200" lvl="0" indent="-311150" algn="l" rtl="0">
              <a:spcBef>
                <a:spcPts val="1600"/>
              </a:spcBef>
              <a:spcAft>
                <a:spcPts val="0"/>
              </a:spcAft>
              <a:buSzPts val="1300"/>
              <a:buChar char="●"/>
            </a:pPr>
            <a:r>
              <a:rPr lang="en" dirty="0"/>
              <a:t>Structured or </a:t>
            </a:r>
            <a:r>
              <a:rPr lang="en-US" dirty="0" err="1"/>
              <a:t>unstructuredd</a:t>
            </a:r>
            <a:r>
              <a:rPr lang="en" dirty="0"/>
              <a:t> life review </a:t>
            </a:r>
            <a:endParaRPr dirty="0"/>
          </a:p>
        </p:txBody>
      </p:sp>
      <p:pic>
        <p:nvPicPr>
          <p:cNvPr id="2" name="6" descr="6">
            <a:hlinkClick r:id="" action="ppaction://media"/>
            <a:extLst>
              <a:ext uri="{FF2B5EF4-FFF2-40B4-BE49-F238E27FC236}">
                <a16:creationId xmlns:a16="http://schemas.microsoft.com/office/drawing/2014/main" id="{4D18EEEA-7014-3645-BBA9-528EAEC88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4261" y="42146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 of Sensory engagement</a:t>
            </a:r>
            <a:endParaRPr/>
          </a:p>
        </p:txBody>
      </p:sp>
      <p:sp>
        <p:nvSpPr>
          <p:cNvPr id="103" name="Google Shape;103;p19"/>
          <p:cNvSpPr txBox="1">
            <a:spLocks noGrp="1"/>
          </p:cNvSpPr>
          <p:nvPr>
            <p:ph type="body" idx="2"/>
          </p:nvPr>
        </p:nvSpPr>
        <p:spPr>
          <a:xfrm>
            <a:off x="311725" y="1660200"/>
            <a:ext cx="3999900" cy="182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rgbClr val="474747"/>
                </a:solidFill>
                <a:highlight>
                  <a:srgbClr val="FFFFFF"/>
                </a:highlight>
              </a:rPr>
              <a:t>Sensory stimulation uses everyday objects to arouse one or more of the five senses (hearing, sight, smell, taste and touch), with the goal of evoking positive feelings. </a:t>
            </a:r>
            <a:endParaRPr sz="1800" i="1">
              <a:solidFill>
                <a:srgbClr val="474747"/>
              </a:solidFill>
              <a:highlight>
                <a:srgbClr val="FFFFFF"/>
              </a:highlight>
            </a:endParaRPr>
          </a:p>
          <a:p>
            <a:pPr marL="0" lvl="0" indent="0" algn="l" rtl="0">
              <a:spcBef>
                <a:spcPts val="1600"/>
              </a:spcBef>
              <a:spcAft>
                <a:spcPts val="1600"/>
              </a:spcAft>
              <a:buNone/>
            </a:pPr>
            <a:endParaRPr>
              <a:solidFill>
                <a:srgbClr val="474747"/>
              </a:solidFill>
              <a:highlight>
                <a:srgbClr val="FFFFFF"/>
              </a:highlight>
              <a:latin typeface="Georgia"/>
              <a:ea typeface="Georgia"/>
              <a:cs typeface="Georgia"/>
              <a:sym typeface="Georgia"/>
            </a:endParaRPr>
          </a:p>
        </p:txBody>
      </p:sp>
      <p:pic>
        <p:nvPicPr>
          <p:cNvPr id="104" name="Google Shape;104;p19"/>
          <p:cNvPicPr preferRelativeResize="0"/>
          <p:nvPr/>
        </p:nvPicPr>
        <p:blipFill>
          <a:blip r:embed="rId5">
            <a:alphaModFix/>
          </a:blip>
          <a:stretch>
            <a:fillRect/>
          </a:stretch>
        </p:blipFill>
        <p:spPr>
          <a:xfrm>
            <a:off x="4311625" y="1548100"/>
            <a:ext cx="4527576" cy="3395682"/>
          </a:xfrm>
          <a:prstGeom prst="rect">
            <a:avLst/>
          </a:prstGeom>
          <a:noFill/>
          <a:ln>
            <a:noFill/>
          </a:ln>
        </p:spPr>
      </p:pic>
      <p:pic>
        <p:nvPicPr>
          <p:cNvPr id="2" name="7" descr="7">
            <a:hlinkClick r:id="" action="ppaction://media"/>
            <a:extLst>
              <a:ext uri="{FF2B5EF4-FFF2-40B4-BE49-F238E27FC236}">
                <a16:creationId xmlns:a16="http://schemas.microsoft.com/office/drawing/2014/main" id="{5D864E9F-3FAA-A54E-8DAE-593784EE99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0957"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Combining life review and Sensory Engagement </a:t>
            </a:r>
            <a:endParaRPr/>
          </a:p>
        </p:txBody>
      </p:sp>
      <p:pic>
        <p:nvPicPr>
          <p:cNvPr id="2" name="8" descr="8">
            <a:hlinkClick r:id="" action="ppaction://media"/>
            <a:extLst>
              <a:ext uri="{FF2B5EF4-FFF2-40B4-BE49-F238E27FC236}">
                <a16:creationId xmlns:a16="http://schemas.microsoft.com/office/drawing/2014/main" id="{6761E070-97F6-0640-A952-BC4FD87E2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4017"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a:t>
            </a:r>
            <a:endParaRPr/>
          </a:p>
        </p:txBody>
      </p:sp>
      <p:sp>
        <p:nvSpPr>
          <p:cNvPr id="115" name="Google Shape;115;p2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Allow older adults to connect with one another on the topics of food, traditions, and memories</a:t>
            </a:r>
            <a:endParaRPr/>
          </a:p>
          <a:p>
            <a:pPr marL="457200" lvl="0" indent="0" algn="l" rtl="0">
              <a:spcBef>
                <a:spcPts val="1600"/>
              </a:spcBef>
              <a:spcAft>
                <a:spcPts val="0"/>
              </a:spcAft>
              <a:buNone/>
            </a:pPr>
            <a:endParaRPr/>
          </a:p>
          <a:p>
            <a:pPr marL="457200" lvl="0" indent="-311150" algn="l" rtl="0">
              <a:spcBef>
                <a:spcPts val="1600"/>
              </a:spcBef>
              <a:spcAft>
                <a:spcPts val="0"/>
              </a:spcAft>
              <a:buSzPts val="1300"/>
              <a:buChar char="●"/>
            </a:pPr>
            <a:r>
              <a:rPr lang="en"/>
              <a:t>Evoke memories and traditions through a life semi-structured review</a:t>
            </a:r>
            <a:endParaRPr/>
          </a:p>
          <a:p>
            <a:pPr marL="0" lvl="0" indent="0" algn="l" rtl="0">
              <a:spcBef>
                <a:spcPts val="1600"/>
              </a:spcBef>
              <a:spcAft>
                <a:spcPts val="0"/>
              </a:spcAft>
              <a:buNone/>
            </a:pPr>
            <a:endParaRPr/>
          </a:p>
          <a:p>
            <a:pPr marL="457200" lvl="0" indent="-311150" algn="l" rtl="0">
              <a:spcBef>
                <a:spcPts val="1600"/>
              </a:spcBef>
              <a:spcAft>
                <a:spcPts val="0"/>
              </a:spcAft>
              <a:buSzPts val="1300"/>
              <a:buChar char="●"/>
            </a:pPr>
            <a:r>
              <a:rPr lang="en"/>
              <a:t>Assist participants in creating a ‘memory tree’ that can be taken home and discussed with family/friends</a:t>
            </a:r>
            <a:endParaRPr/>
          </a:p>
        </p:txBody>
      </p:sp>
      <p:pic>
        <p:nvPicPr>
          <p:cNvPr id="116" name="Google Shape;116;p21"/>
          <p:cNvPicPr preferRelativeResize="0"/>
          <p:nvPr/>
        </p:nvPicPr>
        <p:blipFill>
          <a:blip r:embed="rId5">
            <a:alphaModFix/>
          </a:blip>
          <a:stretch>
            <a:fillRect/>
          </a:stretch>
        </p:blipFill>
        <p:spPr>
          <a:xfrm>
            <a:off x="442625" y="1279988"/>
            <a:ext cx="3444699" cy="2583524"/>
          </a:xfrm>
          <a:prstGeom prst="rect">
            <a:avLst/>
          </a:prstGeom>
          <a:noFill/>
          <a:ln>
            <a:noFill/>
          </a:ln>
        </p:spPr>
      </p:pic>
      <p:pic>
        <p:nvPicPr>
          <p:cNvPr id="2" name="Slide_9" descr="Slide_9">
            <a:hlinkClick r:id="" action="ppaction://media"/>
            <a:extLst>
              <a:ext uri="{FF2B5EF4-FFF2-40B4-BE49-F238E27FC236}">
                <a16:creationId xmlns:a16="http://schemas.microsoft.com/office/drawing/2014/main" id="{F4600026-DF5B-BE4E-BEE1-3CCB1EE3B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3859"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3163</Words>
  <Application>Microsoft Office PowerPoint</Application>
  <PresentationFormat>On-screen Show (16:9)</PresentationFormat>
  <Paragraphs>222</Paragraphs>
  <Slides>28</Slides>
  <Notes>28</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Roboto</vt:lpstr>
      <vt:lpstr>Georgia</vt:lpstr>
      <vt:lpstr>Merriweather</vt:lpstr>
      <vt:lpstr>Calibri</vt:lpstr>
      <vt:lpstr>Arial</vt:lpstr>
      <vt:lpstr>Paradigm</vt:lpstr>
      <vt:lpstr>Memories Through Meals</vt:lpstr>
      <vt:lpstr>What is Life Review?</vt:lpstr>
      <vt:lpstr>What is Life Review?</vt:lpstr>
      <vt:lpstr>A Need for Life Review </vt:lpstr>
      <vt:lpstr>Benefit of Life Review </vt:lpstr>
      <vt:lpstr>How it has been used before… </vt:lpstr>
      <vt:lpstr>Benefit of Sensory engagement</vt:lpstr>
      <vt:lpstr>Combining life review and Sensory Engagement </vt:lpstr>
      <vt:lpstr>Goals</vt:lpstr>
      <vt:lpstr>Project Overview</vt:lpstr>
      <vt:lpstr>Seminars</vt:lpstr>
      <vt:lpstr>End Products </vt:lpstr>
      <vt:lpstr>What Happened</vt:lpstr>
      <vt:lpstr>What Happened</vt:lpstr>
      <vt:lpstr>What Happened</vt:lpstr>
      <vt:lpstr>What Happened</vt:lpstr>
      <vt:lpstr>What was important</vt:lpstr>
      <vt:lpstr>Was passing story on to family important?</vt:lpstr>
      <vt:lpstr>Were project goals met?</vt:lpstr>
      <vt:lpstr>Were project goals met?</vt:lpstr>
      <vt:lpstr>What did participants say?</vt:lpstr>
      <vt:lpstr>Participants were asked:</vt:lpstr>
      <vt:lpstr>The answer (agreed with by all):</vt:lpstr>
      <vt:lpstr>What We Learned: Successes and Room for Improvement</vt:lpstr>
      <vt:lpstr>Suggestions for the Future</vt:lpstr>
      <vt:lpstr>Implications for Social Work Practice</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Memories Through Meals</dc:title>
  <dc:creator>Murphy, Shannon</dc:creator>
  <cp:lastModifiedBy>Murphy, Shannon</cp:lastModifiedBy>
  <cp:revision>18</cp:revision>
  <dcterms:modified xsi:type="dcterms:W3CDTF">2020-05-22T20:59:00Z</dcterms:modified>
</cp:coreProperties>
</file>