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Bree Serif" panose="020B0604020202020204" charset="0"/>
      <p:regular r:id="rId18"/>
    </p:embeddedFont>
    <p:embeddedFont>
      <p:font typeface="Lato" panose="020B0604020202020204" charset="0"/>
      <p:regular r:id="rId19"/>
      <p:bold r:id="rId20"/>
      <p:italic r:id="rId21"/>
      <p:boldItalic r:id="rId22"/>
    </p:embeddedFont>
    <p:embeddedFont>
      <p:font typeface="Muli" panose="020B0604020202020204" charset="0"/>
      <p:regular r:id="rId23"/>
      <p:bold r:id="rId24"/>
      <p:italic r:id="rId25"/>
      <p:boldItalic r:id="rId26"/>
    </p:embeddedFont>
    <p:embeddedFont>
      <p:font typeface="Playfair Display"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088" autoAdjust="0"/>
  </p:normalViewPr>
  <p:slideViewPr>
    <p:cSldViewPr snapToGrid="0">
      <p:cViewPr varScale="1">
        <p:scale>
          <a:sx n="107" d="100"/>
          <a:sy n="107" d="100"/>
        </p:scale>
        <p:origin x="75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088611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182229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0db94f5e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0db94f5e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lang="en" dirty="0"/>
          </a:p>
        </p:txBody>
      </p:sp>
    </p:spTree>
    <p:extLst>
      <p:ext uri="{BB962C8B-B14F-4D97-AF65-F5344CB8AC3E}">
        <p14:creationId xmlns:p14="http://schemas.microsoft.com/office/powerpoint/2010/main" val="4004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db94f5e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db94f5e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One of the lessons we learned in the first session was that we needed individual paint palettes for each person.</a:t>
            </a:r>
            <a:endParaRPr dirty="0"/>
          </a:p>
          <a:p>
            <a:pPr marL="457200" lvl="0" indent="-298450" algn="l" rtl="0">
              <a:spcBef>
                <a:spcPts val="0"/>
              </a:spcBef>
              <a:spcAft>
                <a:spcPts val="0"/>
              </a:spcAft>
              <a:buSzPts val="1100"/>
              <a:buChar char="●"/>
            </a:pPr>
            <a:r>
              <a:rPr lang="en" dirty="0"/>
              <a:t>We learned more about pacing the event through practice and how to engage the participants.</a:t>
            </a:r>
            <a:endParaRPr dirty="0"/>
          </a:p>
          <a:p>
            <a:pPr marL="914400" lvl="1" indent="-298450" algn="l" rtl="0">
              <a:spcBef>
                <a:spcPts val="0"/>
              </a:spcBef>
              <a:spcAft>
                <a:spcPts val="0"/>
              </a:spcAft>
              <a:buSzPts val="1100"/>
              <a:buChar char="○"/>
            </a:pPr>
            <a:r>
              <a:rPr lang="en" dirty="0"/>
              <a:t>May not know what is being said 100% of the time and may not remember the actual event, a good moment for them</a:t>
            </a:r>
            <a:endParaRPr dirty="0"/>
          </a:p>
          <a:p>
            <a:pPr marL="457200" lvl="0" indent="-298450" algn="l" rtl="0">
              <a:spcBef>
                <a:spcPts val="0"/>
              </a:spcBef>
              <a:spcAft>
                <a:spcPts val="0"/>
              </a:spcAft>
              <a:buSzPts val="1100"/>
              <a:buChar char="●"/>
            </a:pPr>
            <a:r>
              <a:rPr lang="en" dirty="0"/>
              <a:t>Selecting paintings- that are large, colorful, subject matter, bringing the paintings around so that people have time to look at it close up</a:t>
            </a:r>
            <a:endParaRPr dirty="0"/>
          </a:p>
          <a:p>
            <a:pPr marL="457200" lvl="0" indent="-298450" algn="l" rtl="0">
              <a:spcBef>
                <a:spcPts val="0"/>
              </a:spcBef>
              <a:spcAft>
                <a:spcPts val="0"/>
              </a:spcAft>
              <a:buSzPts val="1100"/>
              <a:buChar char="●"/>
            </a:pPr>
            <a:r>
              <a:rPr lang="en" dirty="0"/>
              <a:t>Each session ended up being a little bit different. We had to modify our program to engage each participant- by writing out the information for our deaf participant, for our participant who did not speak English , and by using the thicker paint brushes</a:t>
            </a:r>
            <a:endParaRPr dirty="0"/>
          </a:p>
          <a:p>
            <a:pPr marL="457200" lvl="0" indent="-298450" algn="l" rtl="0">
              <a:spcBef>
                <a:spcPts val="0"/>
              </a:spcBef>
              <a:spcAft>
                <a:spcPts val="0"/>
              </a:spcAft>
              <a:buSzPts val="1100"/>
              <a:buChar char="●"/>
            </a:pPr>
            <a:r>
              <a:rPr lang="en" dirty="0"/>
              <a:t>Overall, we found that art reaches all people!! All our participants had dementia diagnosis. One of our participants was deaf so we wrote the information down for him. Other participants were hard of hearing. One of our participants did not speak English and had his son interpret for him.</a:t>
            </a:r>
            <a:endParaRPr dirty="0"/>
          </a:p>
          <a:p>
            <a:pPr marL="457200" lvl="0" indent="-298450" algn="l" rtl="0">
              <a:spcBef>
                <a:spcPts val="0"/>
              </a:spcBef>
              <a:spcAft>
                <a:spcPts val="0"/>
              </a:spcAft>
              <a:buSzPts val="1100"/>
              <a:buChar char="●"/>
            </a:pPr>
            <a:r>
              <a:rPr lang="en" dirty="0"/>
              <a:t>Future/next steps- planned to donate our supplies to the facilities. Community LIFE plans to do the art project again.</a:t>
            </a:r>
            <a:endParaRPr dirty="0"/>
          </a:p>
        </p:txBody>
      </p:sp>
    </p:spTree>
    <p:extLst>
      <p:ext uri="{BB962C8B-B14F-4D97-AF65-F5344CB8AC3E}">
        <p14:creationId xmlns:p14="http://schemas.microsoft.com/office/powerpoint/2010/main" val="3354403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4d2fc347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4d2fc347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Think outside the box! Be creative with your activities in facilities and in the home. Important to have activities that the person can understand and engage in while still challenging them</a:t>
            </a:r>
            <a:endParaRPr dirty="0"/>
          </a:p>
          <a:p>
            <a:pPr marL="457200" lvl="0" indent="-298450" algn="l" rtl="0">
              <a:spcBef>
                <a:spcPts val="0"/>
              </a:spcBef>
              <a:spcAft>
                <a:spcPts val="0"/>
              </a:spcAft>
              <a:buSzPts val="1100"/>
              <a:buChar char="●"/>
            </a:pPr>
            <a:r>
              <a:rPr lang="en" dirty="0"/>
              <a:t>Utilize art and music. Research has shown that the creative arts are good for someone with dementia to provide a sense of control, to challenge them, to engage their brain and create new synapses. Can be used as an alternative method of communication and expression</a:t>
            </a:r>
            <a:endParaRPr dirty="0"/>
          </a:p>
          <a:p>
            <a:pPr marL="457200" lvl="0" indent="-298450" algn="l" rtl="0">
              <a:spcBef>
                <a:spcPts val="0"/>
              </a:spcBef>
              <a:spcAft>
                <a:spcPts val="0"/>
              </a:spcAft>
              <a:buSzPts val="1100"/>
              <a:buChar char="●"/>
            </a:pPr>
            <a:r>
              <a:rPr lang="en" dirty="0"/>
              <a:t>It is possible to modify these activities for more people to be involved. Although museums are putting on good versions of these programs, we wanted them to be more accessible. The people who are unable to travel, tolerate spending a whole day at a museum, and/or be able to afford the cost are often the ones who do not receive enough unique engagement in facilities. It is important to reformat these unique types of programs to bring art and creativity into the nursing facilities to residents who would not get this opportunity otherwise.</a:t>
            </a:r>
            <a:endParaRPr dirty="0"/>
          </a:p>
          <a:p>
            <a:pPr marL="457200" lvl="0" indent="-298450" algn="l" rtl="0">
              <a:spcBef>
                <a:spcPts val="0"/>
              </a:spcBef>
              <a:spcAft>
                <a:spcPts val="0"/>
              </a:spcAft>
              <a:buSzPts val="1100"/>
              <a:buChar char="●"/>
            </a:pPr>
            <a:r>
              <a:rPr lang="en" dirty="0"/>
              <a:t>Allows residents to use their self-determination and make some decisions for themselves. The ability to make decisions for oneself and to be creative can be unfortunately limited in facilities.</a:t>
            </a:r>
            <a:endParaRPr dirty="0"/>
          </a:p>
          <a:p>
            <a:pPr marL="457200" lvl="0" indent="-298450" algn="l" rtl="0">
              <a:spcBef>
                <a:spcPts val="0"/>
              </a:spcBef>
              <a:spcAft>
                <a:spcPts val="0"/>
              </a:spcAft>
              <a:buSzPts val="1100"/>
              <a:buChar char="●"/>
            </a:pPr>
            <a:r>
              <a:rPr lang="en" dirty="0"/>
              <a:t>We found that the local community was very supportive. From the Andy Warhol museum to our artists, everyone was willing to help and found mutual benefits from these connections.</a:t>
            </a:r>
            <a:endParaRPr dirty="0"/>
          </a:p>
          <a:p>
            <a:pPr marL="457200" lvl="0" indent="-298450" algn="l" rtl="0">
              <a:spcBef>
                <a:spcPts val="0"/>
              </a:spcBef>
              <a:spcAft>
                <a:spcPts val="0"/>
              </a:spcAft>
              <a:buSzPts val="1100"/>
              <a:buChar char="●"/>
            </a:pPr>
            <a:r>
              <a:rPr lang="en" dirty="0"/>
              <a:t>Using art does not have to expensive in order to make a big difference! There are free music streaming services online, some with premade playlists from different eras. Recreations of paintings can be found online and be printed instead of using a physical painting. Art supplies can be affordable as well. People may be willing to donate supplies as well!</a:t>
            </a:r>
            <a:endParaRPr dirty="0"/>
          </a:p>
        </p:txBody>
      </p:sp>
    </p:spTree>
    <p:extLst>
      <p:ext uri="{BB962C8B-B14F-4D97-AF65-F5344CB8AC3E}">
        <p14:creationId xmlns:p14="http://schemas.microsoft.com/office/powerpoint/2010/main" val="1954348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0db94f5e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0db94f5e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A huge thank you to everyone who helped us throughout this project!</a:t>
            </a:r>
            <a:endParaRPr dirty="0"/>
          </a:p>
          <a:p>
            <a:pPr marL="457200" lvl="0" indent="-298450" algn="l" rtl="0">
              <a:spcBef>
                <a:spcPts val="0"/>
              </a:spcBef>
              <a:spcAft>
                <a:spcPts val="0"/>
              </a:spcAft>
              <a:buSzPts val="1100"/>
              <a:buChar char="●"/>
            </a:pPr>
            <a:r>
              <a:rPr lang="en" dirty="0"/>
              <a:t>Thank you to our artists Zachary Rutter and John Wiegand for providing our art pieces and to John and his wife for attending on of our sessions.</a:t>
            </a:r>
            <a:endParaRPr dirty="0"/>
          </a:p>
          <a:p>
            <a:pPr marL="457200" lvl="0" indent="-298450" algn="l" rtl="0">
              <a:spcBef>
                <a:spcPts val="0"/>
              </a:spcBef>
              <a:spcAft>
                <a:spcPts val="0"/>
              </a:spcAft>
              <a:buSzPts val="1100"/>
              <a:buChar char="●"/>
            </a:pPr>
            <a:r>
              <a:rPr lang="en" dirty="0"/>
              <a:t>Thank you to the University of Pittsburgh’s Year of Creativity for providing funding for our supplies.</a:t>
            </a:r>
            <a:endParaRPr dirty="0"/>
          </a:p>
          <a:p>
            <a:pPr marL="457200" lvl="0" indent="-298450" algn="l" rtl="0">
              <a:spcBef>
                <a:spcPts val="0"/>
              </a:spcBef>
              <a:spcAft>
                <a:spcPts val="0"/>
              </a:spcAft>
              <a:buSzPts val="1100"/>
              <a:buChar char="●"/>
            </a:pPr>
            <a:r>
              <a:rPr lang="en" dirty="0"/>
              <a:t>Thank you to the Hartford Partnership Program for Aging Education for running this fellowship project. A special thank you to our advisors Melissa Brusoski and Dr. Ray Engel.</a:t>
            </a:r>
            <a:endParaRPr dirty="0"/>
          </a:p>
          <a:p>
            <a:pPr marL="457200" lvl="0" indent="-298450" algn="l" rtl="0">
              <a:spcBef>
                <a:spcPts val="0"/>
              </a:spcBef>
              <a:spcAft>
                <a:spcPts val="0"/>
              </a:spcAft>
              <a:buSzPts val="1100"/>
              <a:buChar char="●"/>
            </a:pPr>
            <a:r>
              <a:rPr lang="en" dirty="0"/>
              <a:t>Thank you to the Andy Warhol museum for hosting us for our field research. A special thank you to Danielle, Paul, and Grace.</a:t>
            </a:r>
            <a:endParaRPr dirty="0"/>
          </a:p>
          <a:p>
            <a:pPr marL="457200" lvl="0" indent="-298450" algn="l" rtl="0">
              <a:spcBef>
                <a:spcPts val="0"/>
              </a:spcBef>
              <a:spcAft>
                <a:spcPts val="0"/>
              </a:spcAft>
              <a:buSzPts val="1100"/>
              <a:buChar char="●"/>
            </a:pPr>
            <a:r>
              <a:rPr lang="en" dirty="0"/>
              <a:t> Thank you to all our participants at UPMC Canterbury Place and Mary and Christa from the activities’ department.</a:t>
            </a:r>
            <a:endParaRPr dirty="0"/>
          </a:p>
          <a:p>
            <a:pPr marL="457200" lvl="0" indent="-298450" algn="l" rtl="0">
              <a:spcBef>
                <a:spcPts val="0"/>
              </a:spcBef>
              <a:spcAft>
                <a:spcPts val="0"/>
              </a:spcAft>
              <a:buSzPts val="1100"/>
              <a:buChar char="●"/>
            </a:pPr>
            <a:r>
              <a:rPr lang="en" dirty="0"/>
              <a:t>And thank you to our participants from Community LIFE Homestead, Kara, and the whole recreation department.</a:t>
            </a:r>
            <a:endParaRPr dirty="0"/>
          </a:p>
        </p:txBody>
      </p:sp>
    </p:spTree>
    <p:extLst>
      <p:ext uri="{BB962C8B-B14F-4D97-AF65-F5344CB8AC3E}">
        <p14:creationId xmlns:p14="http://schemas.microsoft.com/office/powerpoint/2010/main" val="2009947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fa257980d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fa257980d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321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fa257980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fa257980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100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0db94f5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0db94f5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39228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0db94f5e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0db94f5e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need, our research, cite journal articles</a:t>
            </a:r>
            <a:endParaRPr dirty="0"/>
          </a:p>
          <a:p>
            <a:pPr marL="457200" lvl="0" indent="-298450" algn="l" rtl="0">
              <a:spcBef>
                <a:spcPts val="0"/>
              </a:spcBef>
              <a:spcAft>
                <a:spcPts val="0"/>
              </a:spcAft>
              <a:buSzPts val="1100"/>
              <a:buChar char="●"/>
            </a:pPr>
            <a:r>
              <a:rPr lang="en" dirty="0"/>
              <a:t>Dementia is a group of diseases, including Alzheimer’s Disease, vascular dementia, lewy body dementia, and frontal temporal dementia. The diseases affect each individual differently and is a progressive disease process. Some possible symptoms include memory loss, problems with language, disorientation to time and place, and decreased judgement.</a:t>
            </a:r>
            <a:endParaRPr dirty="0"/>
          </a:p>
          <a:p>
            <a:pPr marL="457200" lvl="0" indent="-298450" algn="l" rtl="0">
              <a:spcBef>
                <a:spcPts val="0"/>
              </a:spcBef>
              <a:spcAft>
                <a:spcPts val="0"/>
              </a:spcAft>
              <a:buSzPts val="1100"/>
              <a:buChar char="●"/>
            </a:pPr>
            <a:r>
              <a:rPr lang="en" dirty="0"/>
              <a:t>Dementia destroys brain cells, interfering with memory, thinking, and behavior. </a:t>
            </a:r>
            <a:endParaRPr dirty="0"/>
          </a:p>
          <a:p>
            <a:pPr marL="457200" lvl="0" indent="-298450" algn="l" rtl="0">
              <a:spcBef>
                <a:spcPts val="0"/>
              </a:spcBef>
              <a:spcAft>
                <a:spcPts val="0"/>
              </a:spcAft>
              <a:buSzPts val="1100"/>
              <a:buChar char="●"/>
            </a:pPr>
            <a:r>
              <a:rPr lang="en" dirty="0"/>
              <a:t>Creating and viewing art  allows those with dementia to express themselves in ways other than language. </a:t>
            </a:r>
            <a:endParaRPr dirty="0"/>
          </a:p>
          <a:p>
            <a:pPr marL="457200" lvl="0" indent="-298450" algn="l" rtl="0">
              <a:spcBef>
                <a:spcPts val="0"/>
              </a:spcBef>
              <a:spcAft>
                <a:spcPts val="0"/>
              </a:spcAft>
              <a:buSzPts val="1100"/>
              <a:buChar char="●"/>
            </a:pPr>
            <a:r>
              <a:rPr lang="en" dirty="0"/>
              <a:t>Even those who have displayed no interest in creating art in the past may find an outlet for expression with help from trained facilitators.</a:t>
            </a:r>
            <a:endParaRPr dirty="0"/>
          </a:p>
          <a:p>
            <a:pPr marL="457200" lvl="0" indent="-298450" algn="l" rtl="0">
              <a:spcBef>
                <a:spcPts val="0"/>
              </a:spcBef>
              <a:spcAft>
                <a:spcPts val="0"/>
              </a:spcAft>
              <a:buSzPts val="1100"/>
              <a:buChar char="●"/>
            </a:pPr>
            <a:r>
              <a:rPr lang="en" dirty="0"/>
              <a:t>Research has found that creating art increases a sense of control, body movement, social engagement, and brain plasticity (Cohen)</a:t>
            </a:r>
            <a:endParaRPr dirty="0"/>
          </a:p>
          <a:p>
            <a:pPr marL="457200" lvl="0" indent="-298450" algn="l" rtl="0">
              <a:spcBef>
                <a:spcPts val="0"/>
              </a:spcBef>
              <a:spcAft>
                <a:spcPts val="0"/>
              </a:spcAft>
              <a:buSzPts val="1100"/>
              <a:buChar char="●"/>
            </a:pPr>
            <a:r>
              <a:rPr lang="en" dirty="0"/>
              <a:t>Art provides a way for people with dementia to express themselves &amp; communicate</a:t>
            </a:r>
            <a:endParaRPr dirty="0"/>
          </a:p>
          <a:p>
            <a:pPr marL="457200" lvl="0" indent="-298450" algn="l" rtl="0">
              <a:spcBef>
                <a:spcPts val="0"/>
              </a:spcBef>
              <a:spcAft>
                <a:spcPts val="0"/>
              </a:spcAft>
              <a:buSzPts val="1100"/>
              <a:buChar char="●"/>
            </a:pPr>
            <a:r>
              <a:rPr lang="en" dirty="0"/>
              <a:t>Residents in nursing homes spend 90% of their time spent idle (Dan Cohen, Music &amp; Memory)</a:t>
            </a:r>
            <a:endParaRPr dirty="0"/>
          </a:p>
          <a:p>
            <a:pPr marL="457200" lvl="0" indent="-298450" algn="l" rtl="0">
              <a:spcBef>
                <a:spcPts val="0"/>
              </a:spcBef>
              <a:spcAft>
                <a:spcPts val="0"/>
              </a:spcAft>
              <a:buSzPts val="1100"/>
              <a:buChar char="●"/>
            </a:pPr>
            <a:r>
              <a:rPr lang="en" dirty="0"/>
              <a:t>Art can help brain plasticity, and challenging activities such as art can help form new synapses</a:t>
            </a:r>
            <a:endParaRPr dirty="0"/>
          </a:p>
          <a:p>
            <a:pPr marL="457200" lvl="0" indent="-298450" algn="l" rtl="0">
              <a:spcBef>
                <a:spcPts val="0"/>
              </a:spcBef>
              <a:spcAft>
                <a:spcPts val="0"/>
              </a:spcAft>
              <a:buSzPts val="1100"/>
              <a:buChar char="●"/>
            </a:pPr>
            <a:r>
              <a:rPr lang="en" dirty="0"/>
              <a:t>Also a chance for socialization and shared experience. </a:t>
            </a:r>
            <a:endParaRPr dirty="0"/>
          </a:p>
          <a:p>
            <a:pPr marL="0" lvl="0" indent="0" algn="l" rtl="0">
              <a:spcBef>
                <a:spcPts val="600"/>
              </a:spcBef>
              <a:spcAft>
                <a:spcPts val="0"/>
              </a:spcAft>
              <a:buClr>
                <a:schemeClr val="dk1"/>
              </a:buClr>
              <a:buSzPts val="1100"/>
              <a:buFont typeface="Arial"/>
              <a:buNone/>
            </a:pPr>
            <a:r>
              <a:rPr lang="en" sz="1400" dirty="0">
                <a:solidFill>
                  <a:schemeClr val="dk1"/>
                </a:solidFill>
                <a:latin typeface="Muli"/>
                <a:ea typeface="Muli"/>
                <a:cs typeface="Muli"/>
                <a:sym typeface="Muli"/>
              </a:rPr>
              <a:t>Bruce L. Miller, M.D., professor of neurology and director of the Memory and Aging Center at the University of California, San Francisco</a:t>
            </a:r>
            <a:endParaRPr sz="1400" dirty="0">
              <a:solidFill>
                <a:schemeClr val="dk1"/>
              </a:solidFill>
              <a:latin typeface="Muli"/>
              <a:ea typeface="Muli"/>
              <a:cs typeface="Muli"/>
              <a:sym typeface="Muli"/>
            </a:endParaRPr>
          </a:p>
          <a:p>
            <a:pPr marL="0" lvl="0" indent="0" algn="l" rtl="0">
              <a:spcBef>
                <a:spcPts val="600"/>
              </a:spcBef>
              <a:spcAft>
                <a:spcPts val="0"/>
              </a:spcAft>
              <a:buClr>
                <a:schemeClr val="dk1"/>
              </a:buClr>
              <a:buSzPts val="1100"/>
              <a:buFont typeface="Arial"/>
              <a:buNone/>
            </a:pPr>
            <a:r>
              <a:rPr lang="en" sz="1400" dirty="0">
                <a:solidFill>
                  <a:schemeClr val="dk1"/>
                </a:solidFill>
                <a:latin typeface="Muli"/>
                <a:ea typeface="Muli"/>
                <a:cs typeface="Muli"/>
                <a:sym typeface="Muli"/>
              </a:rPr>
              <a:t>Cohen Article -site class 11, control mechanism, helps social engagement, “if not now, then when?”, meaning if you won’t do something now, when will you? It is beneficial to do what you enjoy and challenge yourself</a:t>
            </a:r>
            <a:endParaRPr sz="1400" dirty="0">
              <a:solidFill>
                <a:schemeClr val="dk1"/>
              </a:solidFill>
              <a:latin typeface="Muli"/>
              <a:ea typeface="Muli"/>
              <a:cs typeface="Muli"/>
              <a:sym typeface="Muli"/>
            </a:endParaRPr>
          </a:p>
          <a:p>
            <a:pPr marL="0" lvl="0" indent="0" algn="l" rtl="0">
              <a:spcBef>
                <a:spcPts val="600"/>
              </a:spcBef>
              <a:spcAft>
                <a:spcPts val="0"/>
              </a:spcAft>
              <a:buClr>
                <a:schemeClr val="dk1"/>
              </a:buClr>
              <a:buSzPts val="1100"/>
              <a:buFont typeface="Arial"/>
              <a:buNone/>
            </a:pPr>
            <a:r>
              <a:rPr lang="en" sz="1400" dirty="0">
                <a:solidFill>
                  <a:schemeClr val="dk1"/>
                </a:solidFill>
                <a:latin typeface="Muli"/>
                <a:ea typeface="Muli"/>
                <a:cs typeface="Muli"/>
                <a:sym typeface="Muli"/>
              </a:rPr>
              <a:t>Talk about Alma’s story!!! Alma kept stating she was not good at art and needed a lot of encouragement, and once encouraged, really enjoyed her time and had fun. </a:t>
            </a:r>
            <a:endParaRPr sz="1400" dirty="0">
              <a:solidFill>
                <a:schemeClr val="dk1"/>
              </a:solidFill>
              <a:latin typeface="Muli"/>
              <a:ea typeface="Muli"/>
              <a:cs typeface="Muli"/>
              <a:sym typeface="Muli"/>
            </a:endParaRPr>
          </a:p>
        </p:txBody>
      </p:sp>
    </p:spTree>
    <p:extLst>
      <p:ext uri="{BB962C8B-B14F-4D97-AF65-F5344CB8AC3E}">
        <p14:creationId xmlns:p14="http://schemas.microsoft.com/office/powerpoint/2010/main" val="213573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0db94f5e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0db94f5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We were inspired by the Museum of Modern Art (MoMA) in New York, the Carnegie Museum, and Andy Warhol museums’ art therapy program tailored for people with dementia.</a:t>
            </a:r>
            <a:endParaRPr dirty="0"/>
          </a:p>
          <a:p>
            <a:pPr marL="457200" lvl="0" indent="-298450" algn="l" rtl="0">
              <a:spcBef>
                <a:spcPts val="0"/>
              </a:spcBef>
              <a:spcAft>
                <a:spcPts val="0"/>
              </a:spcAft>
              <a:buSzPts val="1100"/>
              <a:buChar char="●"/>
            </a:pPr>
            <a:r>
              <a:rPr lang="en" dirty="0"/>
              <a:t>The MoMA originally created the Meet me at the MoMA Alzheimer’s Project to help people with dementia to remain involved in community and engage in activities that are educational and enjoyable with an emphasis on the relationship with their caregivers. The program involved tailored discussions in the galleries as well as thoughts and reflections from participants and staff.</a:t>
            </a:r>
            <a:endParaRPr dirty="0"/>
          </a:p>
          <a:p>
            <a:pPr marL="457200" lvl="0" indent="-298450" algn="l" rtl="0">
              <a:spcBef>
                <a:spcPts val="0"/>
              </a:spcBef>
              <a:spcAft>
                <a:spcPts val="0"/>
              </a:spcAft>
              <a:buSzPts val="1100"/>
              <a:buChar char="●"/>
            </a:pPr>
            <a:r>
              <a:rPr lang="en" dirty="0"/>
              <a:t>The Carnegie museum is similar to the MoMA’s set-up with time spent in the museum discussing paintings. Our group was really inspired by the twist the Andy Warhol put on the program with a more interactive approach.</a:t>
            </a:r>
            <a:endParaRPr dirty="0"/>
          </a:p>
          <a:p>
            <a:pPr marL="457200" lvl="0" indent="-298450" algn="l" rtl="0">
              <a:spcBef>
                <a:spcPts val="0"/>
              </a:spcBef>
              <a:spcAft>
                <a:spcPts val="0"/>
              </a:spcAft>
              <a:buSzPts val="1100"/>
              <a:buChar char="●"/>
            </a:pPr>
            <a:r>
              <a:rPr lang="en" dirty="0"/>
              <a:t>In December, we went to the Andy Warhol museum to observe and participate in their Dementia Art Therapy Program. They were our main inspiration for utilizing a program like this in the community. They provided us with guidance and advice such as having a structured art piece instead of a blank piece of paper, which can be overwhelming. Their program makes a point to engage the participants’ 5 senses. Additionally, they taught us about engaging the participants with questions tailored to each art piece of art.</a:t>
            </a:r>
            <a:endParaRPr dirty="0"/>
          </a:p>
          <a:p>
            <a:pPr marL="457200" lvl="0" indent="-298450" algn="l" rtl="0">
              <a:spcBef>
                <a:spcPts val="0"/>
              </a:spcBef>
              <a:spcAft>
                <a:spcPts val="0"/>
              </a:spcAft>
              <a:buSzPts val="1100"/>
              <a:buChar char="●"/>
            </a:pPr>
            <a:r>
              <a:rPr lang="en" dirty="0"/>
              <a:t>The day included painting watercolor pictures, a guided tour of the museum, singing Christmas carols, and silk screen printing t-shirts.</a:t>
            </a:r>
            <a:endParaRPr dirty="0"/>
          </a:p>
          <a:p>
            <a:pPr marL="457200" lvl="0" indent="-298450" algn="l" rtl="0">
              <a:spcBef>
                <a:spcPts val="0"/>
              </a:spcBef>
              <a:spcAft>
                <a:spcPts val="0"/>
              </a:spcAft>
              <a:buSzPts val="1100"/>
              <a:buChar char="●"/>
            </a:pPr>
            <a:r>
              <a:rPr lang="en" dirty="0"/>
              <a:t>Silver Cloud Room - “How do the silver clouds make you feel?” “Would a silver cloud make a good gift?” (movement)</a:t>
            </a:r>
            <a:endParaRPr dirty="0"/>
          </a:p>
          <a:p>
            <a:pPr marL="457200" lvl="0" indent="-298450" algn="l" rtl="0">
              <a:spcBef>
                <a:spcPts val="0"/>
              </a:spcBef>
              <a:spcAft>
                <a:spcPts val="0"/>
              </a:spcAft>
              <a:buSzPts val="1100"/>
              <a:buChar char="●"/>
            </a:pPr>
            <a:r>
              <a:rPr lang="en" dirty="0"/>
              <a:t>Silk screening- This was a tactile experience for the participants who with the help of a Warhol museum employee were able to smooth paint over a silk screen to create a Warhol inspired picture on a t-shirt</a:t>
            </a:r>
            <a:endParaRPr dirty="0"/>
          </a:p>
          <a:p>
            <a:pPr marL="457200" lvl="0" indent="-298450" algn="l" rtl="0">
              <a:spcBef>
                <a:spcPts val="0"/>
              </a:spcBef>
              <a:spcAft>
                <a:spcPts val="0"/>
              </a:spcAft>
              <a:buSzPts val="1100"/>
              <a:buChar char="●"/>
            </a:pPr>
            <a:r>
              <a:rPr lang="en" dirty="0"/>
              <a:t>Through this experience, we saw the powerful effects of art therapy firsthand and started to structure our own version of the program to use in community nursing homes.</a:t>
            </a:r>
            <a:endParaRPr dirty="0"/>
          </a:p>
          <a:p>
            <a:pPr marL="457200" lvl="0" indent="-298450" algn="l" rtl="0">
              <a:spcBef>
                <a:spcPts val="0"/>
              </a:spcBef>
              <a:spcAft>
                <a:spcPts val="0"/>
              </a:spcAft>
              <a:buSzPts val="1100"/>
              <a:buChar char="●"/>
            </a:pPr>
            <a:r>
              <a:rPr lang="en" dirty="0"/>
              <a:t>By looking at the programs used at the museums, we were able to identify gaps such as reaching people in the community and in their homes as a recreatable program.</a:t>
            </a:r>
            <a:endParaRPr dirty="0"/>
          </a:p>
          <a:p>
            <a:pPr marL="457200" lvl="0" indent="-298450" algn="l" rtl="0">
              <a:spcBef>
                <a:spcPts val="0"/>
              </a:spcBef>
              <a:spcAft>
                <a:spcPts val="0"/>
              </a:spcAft>
              <a:buSzPts val="1100"/>
              <a:buChar char="●"/>
            </a:pPr>
            <a:r>
              <a:rPr lang="en" dirty="0"/>
              <a:t>We wanted to utilize this program in the community as well since not many people were able to use the program due to cost, ease of access, not every resident can travel to the museum, and can be difficult to spend a whole day in a different environment. We have all seen the effects of people with dementia being unengaged in their nursing home, which can lead to agitation and even behaviors.</a:t>
            </a:r>
            <a:endParaRPr dirty="0"/>
          </a:p>
        </p:txBody>
      </p:sp>
    </p:spTree>
    <p:extLst>
      <p:ext uri="{BB962C8B-B14F-4D97-AF65-F5344CB8AC3E}">
        <p14:creationId xmlns:p14="http://schemas.microsoft.com/office/powerpoint/2010/main" val="51720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0db94f5e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0db94f5e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extLst>
      <p:ext uri="{BB962C8B-B14F-4D97-AF65-F5344CB8AC3E}">
        <p14:creationId xmlns:p14="http://schemas.microsoft.com/office/powerpoint/2010/main" val="360963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0db94f5e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0db94f5e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extLst>
      <p:ext uri="{BB962C8B-B14F-4D97-AF65-F5344CB8AC3E}">
        <p14:creationId xmlns:p14="http://schemas.microsoft.com/office/powerpoint/2010/main" val="271738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0db94f5e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0db94f5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Now we will walk you through what our sessions looked like at UPMC Canterbury Place and Community LIFE Homestead. </a:t>
            </a:r>
            <a:endParaRPr/>
          </a:p>
          <a:p>
            <a:pPr marL="457200" lvl="0" indent="-298450" algn="l" rtl="0">
              <a:spcBef>
                <a:spcPts val="0"/>
              </a:spcBef>
              <a:spcAft>
                <a:spcPts val="0"/>
              </a:spcAft>
              <a:buSzPts val="1100"/>
              <a:buChar char="●"/>
            </a:pPr>
            <a:r>
              <a:rPr lang="en"/>
              <a:t>First we introduced ourselves, had them introduce themselves, and then we got into our first art piece, “Spread Love Bus”</a:t>
            </a:r>
            <a:endParaRPr/>
          </a:p>
          <a:p>
            <a:pPr marL="457200" lvl="0" indent="-298450" algn="l" rtl="0">
              <a:spcBef>
                <a:spcPts val="0"/>
              </a:spcBef>
              <a:spcAft>
                <a:spcPts val="0"/>
              </a:spcAft>
              <a:buSzPts val="1100"/>
              <a:buChar char="●"/>
            </a:pPr>
            <a:r>
              <a:rPr lang="en"/>
              <a:t>For each piece, we walked the piece around and held it closely in front of each participant so they could see the details</a:t>
            </a:r>
            <a:endParaRPr/>
          </a:p>
          <a:p>
            <a:pPr marL="457200" lvl="0" indent="-298450" algn="l" rtl="0">
              <a:spcBef>
                <a:spcPts val="0"/>
              </a:spcBef>
              <a:spcAft>
                <a:spcPts val="0"/>
              </a:spcAft>
              <a:buSzPts val="1100"/>
              <a:buChar char="●"/>
            </a:pPr>
            <a:r>
              <a:rPr lang="en"/>
              <a:t>We wanted to focus on the present moment, to engage the residents’ senses, and socialization. We were also hoping some participants would be able to relate to the paintings in some way being from Pittsburgh or having a dog or another pet.</a:t>
            </a:r>
            <a:endParaRPr/>
          </a:p>
          <a:p>
            <a:pPr marL="457200" lvl="0" indent="-298450" algn="l" rtl="0">
              <a:spcBef>
                <a:spcPts val="0"/>
              </a:spcBef>
              <a:spcAft>
                <a:spcPts val="0"/>
              </a:spcAft>
              <a:buSzPts val="1100"/>
              <a:buChar char="●"/>
            </a:pPr>
            <a:r>
              <a:rPr lang="en"/>
              <a:t>We asked the participants to discuss the vibrant colors. “Can you see the comics in the background?” “Do you recognize this bridge / the city?” “What colors stand out to you?” “Did you used to ride the bus to work/school/etc?” “What’s your favorite way to spread love?”</a:t>
            </a:r>
            <a:endParaRPr/>
          </a:p>
          <a:p>
            <a:pPr marL="457200" lvl="0" indent="-298450" algn="l" rtl="0">
              <a:spcBef>
                <a:spcPts val="0"/>
              </a:spcBef>
              <a:spcAft>
                <a:spcPts val="0"/>
              </a:spcAft>
              <a:buSzPts val="1100"/>
              <a:buChar char="●"/>
            </a:pPr>
            <a:r>
              <a:rPr lang="en"/>
              <a:t>The Community LIFE residents knew immediately that this was the Roberto Clemente Bridge, and we could tell they were excited and proud of Pittsburgh. </a:t>
            </a:r>
            <a:endParaRPr/>
          </a:p>
          <a:p>
            <a:pPr marL="914400" lvl="1" indent="-298450" algn="l" rtl="0">
              <a:spcBef>
                <a:spcPts val="0"/>
              </a:spcBef>
              <a:spcAft>
                <a:spcPts val="0"/>
              </a:spcAft>
              <a:buSzPts val="1100"/>
              <a:buChar char="○"/>
            </a:pPr>
            <a:r>
              <a:rPr lang="en"/>
              <a:t>Margaret- was a bit grumpy at first, but came around</a:t>
            </a:r>
            <a:endParaRPr/>
          </a:p>
          <a:p>
            <a:pPr marL="914400" lvl="1" indent="-298450" algn="l" rtl="0">
              <a:spcBef>
                <a:spcPts val="0"/>
              </a:spcBef>
              <a:spcAft>
                <a:spcPts val="0"/>
              </a:spcAft>
              <a:buSzPts val="1100"/>
              <a:buChar char="○"/>
            </a:pPr>
            <a:r>
              <a:rPr lang="en"/>
              <a:t>Edwin- deaf participant</a:t>
            </a:r>
            <a:endParaRPr/>
          </a:p>
          <a:p>
            <a:pPr marL="914400" lvl="1" indent="-298450" algn="l" rtl="0">
              <a:spcBef>
                <a:spcPts val="0"/>
              </a:spcBef>
              <a:spcAft>
                <a:spcPts val="0"/>
              </a:spcAft>
              <a:buSzPts val="1100"/>
              <a:buChar char="○"/>
            </a:pPr>
            <a:r>
              <a:rPr lang="en"/>
              <a:t>Mary Jane with son</a:t>
            </a:r>
            <a:endParaRPr/>
          </a:p>
          <a:p>
            <a:pPr marL="914400" lvl="1" indent="-298450" algn="l" rtl="0">
              <a:spcBef>
                <a:spcPts val="0"/>
              </a:spcBef>
              <a:spcAft>
                <a:spcPts val="0"/>
              </a:spcAft>
              <a:buSzPts val="1100"/>
              <a:buChar char="○"/>
            </a:pPr>
            <a:r>
              <a:rPr lang="en"/>
              <a:t>Shallah and son/interpreter </a:t>
            </a:r>
            <a:endParaRPr/>
          </a:p>
          <a:p>
            <a:pPr marL="457200" lvl="0" indent="-298450" algn="l" rtl="0">
              <a:spcBef>
                <a:spcPts val="0"/>
              </a:spcBef>
              <a:spcAft>
                <a:spcPts val="0"/>
              </a:spcAft>
              <a:buSzPts val="1100"/>
              <a:buChar char="●"/>
            </a:pPr>
            <a:r>
              <a:rPr lang="en"/>
              <a:t>This project is recreatable for everyone! It can be modified so that it can reach people and engage them in a positive way.</a:t>
            </a:r>
            <a:endParaRPr/>
          </a:p>
        </p:txBody>
      </p:sp>
    </p:spTree>
    <p:extLst>
      <p:ext uri="{BB962C8B-B14F-4D97-AF65-F5344CB8AC3E}">
        <p14:creationId xmlns:p14="http://schemas.microsoft.com/office/powerpoint/2010/main" val="22275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0db94f5e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0db94f5e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“Which dog do you like best?” “Did you ever own a pet?” “Do you like summertime/the beach or winter time better?” “Do you like big or small dogs?”</a:t>
            </a:r>
            <a:endParaRPr/>
          </a:p>
          <a:p>
            <a:pPr marL="457200" lvl="0" indent="-298450" algn="l" rtl="0">
              <a:spcBef>
                <a:spcPts val="0"/>
              </a:spcBef>
              <a:spcAft>
                <a:spcPts val="0"/>
              </a:spcAft>
              <a:buSzPts val="1100"/>
              <a:buChar char="●"/>
            </a:pPr>
            <a:r>
              <a:rPr lang="en"/>
              <a:t>John and his wife attended! The picture on the right is him interacting with one of the Canterbury Place residents, Dolores</a:t>
            </a:r>
            <a:endParaRPr/>
          </a:p>
          <a:p>
            <a:pPr marL="914400" lvl="1" indent="-298450" algn="l" rtl="0">
              <a:spcBef>
                <a:spcPts val="0"/>
              </a:spcBef>
              <a:spcAft>
                <a:spcPts val="0"/>
              </a:spcAft>
              <a:buSzPts val="1100"/>
              <a:buChar char="○"/>
            </a:pPr>
            <a:r>
              <a:rPr lang="en"/>
              <a:t>Dolores’ story: her art exhibited, autographing a piece for John, John seeing her art around the facility</a:t>
            </a:r>
            <a:endParaRPr/>
          </a:p>
          <a:p>
            <a:pPr marL="457200" lvl="0" indent="-298450" algn="l" rtl="0">
              <a:spcBef>
                <a:spcPts val="0"/>
              </a:spcBef>
              <a:spcAft>
                <a:spcPts val="0"/>
              </a:spcAft>
              <a:buClr>
                <a:schemeClr val="dk1"/>
              </a:buClr>
              <a:buSzPts val="1100"/>
              <a:buChar char="●"/>
            </a:pPr>
            <a:r>
              <a:rPr lang="en">
                <a:solidFill>
                  <a:schemeClr val="dk1"/>
                </a:solidFill>
              </a:rPr>
              <a:t>John’s reaction … how he decided to donate the piece, etc.</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Geraldine, severe dementia, was able to remember her dogs</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p:txBody>
      </p:sp>
    </p:spTree>
    <p:extLst>
      <p:ext uri="{BB962C8B-B14F-4D97-AF65-F5344CB8AC3E}">
        <p14:creationId xmlns:p14="http://schemas.microsoft.com/office/powerpoint/2010/main" val="228422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0db94f5e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0db94f5e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spTree>
    <p:extLst>
      <p:ext uri="{BB962C8B-B14F-4D97-AF65-F5344CB8AC3E}">
        <p14:creationId xmlns:p14="http://schemas.microsoft.com/office/powerpoint/2010/main" val="167751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13" name="Google Shape;13;p2"/>
          <p:cNvSpPr txBox="1">
            <a:spLocks noGrp="1"/>
          </p:cNvSpPr>
          <p:nvPr>
            <p:ph type="ctrTitle"/>
          </p:nvPr>
        </p:nvSpPr>
        <p:spPr>
          <a:xfrm>
            <a:off x="630600" y="136800"/>
            <a:ext cx="7893000" cy="1853700"/>
          </a:xfrm>
          <a:prstGeom prst="rect">
            <a:avLst/>
          </a:prstGeom>
        </p:spPr>
        <p:txBody>
          <a:bodyPr spcFirstLastPara="1" wrap="square" lIns="91425" tIns="91425" rIns="91425" bIns="91425" anchor="b" anchorCtr="0">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a:endParaRPr/>
          </a:p>
        </p:txBody>
      </p:sp>
      <p:sp>
        <p:nvSpPr>
          <p:cNvPr id="14" name="Google Shape;14;p2"/>
          <p:cNvSpPr txBox="1">
            <a:spLocks noGrp="1"/>
          </p:cNvSpPr>
          <p:nvPr>
            <p:ph type="subTitle" idx="1"/>
          </p:nvPr>
        </p:nvSpPr>
        <p:spPr>
          <a:xfrm>
            <a:off x="630600" y="3228375"/>
            <a:ext cx="7893000" cy="1274100"/>
          </a:xfrm>
          <a:prstGeom prst="rect">
            <a:avLst/>
          </a:prstGeom>
        </p:spPr>
        <p:txBody>
          <a:bodyPr spcFirstLastPara="1" wrap="square" lIns="91425" tIns="91425" rIns="91425" bIns="91425" anchor="b" anchorCtr="0">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586725" y="1353788"/>
            <a:ext cx="79707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a:spLocks noGrp="1"/>
          </p:cNvSpPr>
          <p:nvPr>
            <p:ph type="body" idx="1"/>
          </p:nvPr>
        </p:nvSpPr>
        <p:spPr>
          <a:xfrm>
            <a:off x="586725" y="2968388"/>
            <a:ext cx="79707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509550" y="1921350"/>
            <a:ext cx="8124900" cy="13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3;p4"/>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311700" y="1417950"/>
            <a:ext cx="3999900" cy="31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832400" y="1417950"/>
            <a:ext cx="3999900" cy="31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640350"/>
            <a:ext cx="2808000" cy="292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9" name="Google Shape;49;p9"/>
          <p:cNvSpPr txBox="1">
            <a:spLocks noGrp="1"/>
          </p:cNvSpPr>
          <p:nvPr>
            <p:ph type="title"/>
          </p:nvPr>
        </p:nvSpPr>
        <p:spPr>
          <a:xfrm>
            <a:off x="265500" y="1084625"/>
            <a:ext cx="4045200" cy="170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2845200"/>
            <a:ext cx="4045200" cy="1421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51" name="Google Shape;5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lue-go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p:nvPr/>
        </p:nvSpPr>
        <p:spPr>
          <a:xfrm>
            <a:off x="311700" y="151325"/>
            <a:ext cx="8520600" cy="753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chemeClr val="dk1"/>
                </a:solidFill>
                <a:latin typeface="Bree Serif"/>
                <a:ea typeface="Bree Serif"/>
                <a:cs typeface="Bree Serif"/>
                <a:sym typeface="Bree Serif"/>
              </a:rPr>
              <a:t>Dementia &amp; Art Therapy</a:t>
            </a:r>
            <a:endParaRPr sz="3600" b="1">
              <a:solidFill>
                <a:schemeClr val="dk1"/>
              </a:solidFill>
              <a:latin typeface="Bree Serif"/>
              <a:ea typeface="Bree Serif"/>
              <a:cs typeface="Bree Serif"/>
              <a:sym typeface="Bree Serif"/>
            </a:endParaRPr>
          </a:p>
        </p:txBody>
      </p:sp>
      <p:sp>
        <p:nvSpPr>
          <p:cNvPr id="69" name="Google Shape;69;p13"/>
          <p:cNvSpPr txBox="1"/>
          <p:nvPr/>
        </p:nvSpPr>
        <p:spPr>
          <a:xfrm>
            <a:off x="311700" y="3972775"/>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FFFFFF"/>
                </a:solidFill>
                <a:latin typeface="Muli"/>
                <a:ea typeface="Muli"/>
                <a:cs typeface="Muli"/>
                <a:sym typeface="Muli"/>
              </a:rPr>
              <a:t>Colleen Hutzel, Michelle Andersen, </a:t>
            </a:r>
            <a:endParaRPr sz="2400">
              <a:solidFill>
                <a:srgbClr val="FFFFFF"/>
              </a:solidFill>
              <a:latin typeface="Muli"/>
              <a:ea typeface="Muli"/>
              <a:cs typeface="Muli"/>
              <a:sym typeface="Muli"/>
            </a:endParaRPr>
          </a:p>
          <a:p>
            <a:pPr marL="0" lvl="0" indent="0" algn="ctr" rtl="0">
              <a:spcBef>
                <a:spcPts val="600"/>
              </a:spcBef>
              <a:spcAft>
                <a:spcPts val="0"/>
              </a:spcAft>
              <a:buNone/>
            </a:pPr>
            <a:r>
              <a:rPr lang="en" sz="2400">
                <a:solidFill>
                  <a:srgbClr val="FFFFFF"/>
                </a:solidFill>
                <a:latin typeface="Muli"/>
                <a:ea typeface="Muli"/>
                <a:cs typeface="Muli"/>
                <a:sym typeface="Muli"/>
              </a:rPr>
              <a:t>Marta Karczewski, and Kim Johnston</a:t>
            </a:r>
            <a:endParaRPr sz="2400">
              <a:solidFill>
                <a:srgbClr val="FFFFFF"/>
              </a:solidFill>
              <a:latin typeface="Muli"/>
              <a:ea typeface="Muli"/>
              <a:cs typeface="Muli"/>
              <a:sym typeface="Muli"/>
            </a:endParaRPr>
          </a:p>
        </p:txBody>
      </p:sp>
      <p:pic>
        <p:nvPicPr>
          <p:cNvPr id="70" name="Google Shape;70;p13"/>
          <p:cNvPicPr preferRelativeResize="0"/>
          <p:nvPr/>
        </p:nvPicPr>
        <p:blipFill>
          <a:blip r:embed="rId5">
            <a:alphaModFix/>
          </a:blip>
          <a:stretch>
            <a:fillRect/>
          </a:stretch>
        </p:blipFill>
        <p:spPr>
          <a:xfrm>
            <a:off x="311700" y="1000575"/>
            <a:ext cx="4458318" cy="2972203"/>
          </a:xfrm>
          <a:prstGeom prst="rect">
            <a:avLst/>
          </a:prstGeom>
          <a:noFill/>
          <a:ln>
            <a:noFill/>
          </a:ln>
        </p:spPr>
      </p:pic>
      <p:pic>
        <p:nvPicPr>
          <p:cNvPr id="71" name="Google Shape;71;p13"/>
          <p:cNvPicPr preferRelativeResize="0"/>
          <p:nvPr/>
        </p:nvPicPr>
        <p:blipFill>
          <a:blip r:embed="rId6">
            <a:alphaModFix/>
          </a:blip>
          <a:stretch>
            <a:fillRect/>
          </a:stretch>
        </p:blipFill>
        <p:spPr>
          <a:xfrm>
            <a:off x="4847000" y="1000575"/>
            <a:ext cx="3868379" cy="2972203"/>
          </a:xfrm>
          <a:prstGeom prst="rect">
            <a:avLst/>
          </a:prstGeom>
          <a:noFill/>
          <a:ln>
            <a:noFill/>
          </a:ln>
        </p:spPr>
      </p:pic>
      <p:pic>
        <p:nvPicPr>
          <p:cNvPr id="2" name="Recorded Sound" descr="Recorded Sound">
            <a:hlinkClick r:id="" action="ppaction://media"/>
            <a:extLst>
              <a:ext uri="{FF2B5EF4-FFF2-40B4-BE49-F238E27FC236}">
                <a16:creationId xmlns:a16="http://schemas.microsoft.com/office/drawing/2014/main" id="{1A86F53D-549A-2746-9019-7DAFE318DE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41793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11700" y="952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Responses</a:t>
            </a:r>
            <a:endParaRPr>
              <a:latin typeface="Bree Serif"/>
              <a:ea typeface="Bree Serif"/>
              <a:cs typeface="Bree Serif"/>
              <a:sym typeface="Bree Serif"/>
            </a:endParaRPr>
          </a:p>
        </p:txBody>
      </p:sp>
      <p:pic>
        <p:nvPicPr>
          <p:cNvPr id="134" name="Google Shape;134;p22"/>
          <p:cNvPicPr preferRelativeResize="0"/>
          <p:nvPr/>
        </p:nvPicPr>
        <p:blipFill rotWithShape="1">
          <a:blip r:embed="rId5">
            <a:alphaModFix/>
          </a:blip>
          <a:srcRect t="19034"/>
          <a:stretch/>
        </p:blipFill>
        <p:spPr>
          <a:xfrm>
            <a:off x="4730250" y="777925"/>
            <a:ext cx="4216351" cy="2762548"/>
          </a:xfrm>
          <a:prstGeom prst="rect">
            <a:avLst/>
          </a:prstGeom>
          <a:noFill/>
          <a:ln>
            <a:noFill/>
          </a:ln>
        </p:spPr>
      </p:pic>
      <p:pic>
        <p:nvPicPr>
          <p:cNvPr id="135" name="Google Shape;135;p22"/>
          <p:cNvPicPr preferRelativeResize="0"/>
          <p:nvPr/>
        </p:nvPicPr>
        <p:blipFill rotWithShape="1">
          <a:blip r:embed="rId6">
            <a:alphaModFix/>
          </a:blip>
          <a:srcRect t="23681"/>
          <a:stretch/>
        </p:blipFill>
        <p:spPr>
          <a:xfrm>
            <a:off x="244300" y="777925"/>
            <a:ext cx="4327700" cy="2762548"/>
          </a:xfrm>
          <a:prstGeom prst="rect">
            <a:avLst/>
          </a:prstGeom>
          <a:noFill/>
          <a:ln>
            <a:noFill/>
          </a:ln>
        </p:spPr>
      </p:pic>
      <p:pic>
        <p:nvPicPr>
          <p:cNvPr id="136" name="Google Shape;136;p22"/>
          <p:cNvPicPr preferRelativeResize="0"/>
          <p:nvPr/>
        </p:nvPicPr>
        <p:blipFill rotWithShape="1">
          <a:blip r:embed="rId7">
            <a:alphaModFix/>
          </a:blip>
          <a:srcRect l="8349" t="15300" r="9141" b="5629"/>
          <a:stretch/>
        </p:blipFill>
        <p:spPr>
          <a:xfrm>
            <a:off x="2885850" y="2395100"/>
            <a:ext cx="3831798" cy="2565576"/>
          </a:xfrm>
          <a:prstGeom prst="rect">
            <a:avLst/>
          </a:prstGeom>
          <a:noFill/>
          <a:ln>
            <a:noFill/>
          </a:ln>
        </p:spPr>
      </p:pic>
      <p:pic>
        <p:nvPicPr>
          <p:cNvPr id="3" name="Recorded Sound" descr="Recorded Sound">
            <a:hlinkClick r:id="" action="ppaction://media"/>
            <a:extLst>
              <a:ext uri="{FF2B5EF4-FFF2-40B4-BE49-F238E27FC236}">
                <a16:creationId xmlns:a16="http://schemas.microsoft.com/office/drawing/2014/main" id="{94F90F2A-EF0D-F84F-A97D-52638ADB67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365044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8884355" y="4694550"/>
            <a:ext cx="259645" cy="259645"/>
          </a:xfrm>
          <a:prstGeom prst="rect">
            <a:avLst/>
          </a:prstGeom>
        </p:spPr>
      </p:pic>
      <p:sp>
        <p:nvSpPr>
          <p:cNvPr id="141" name="Google Shape;141;p2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Lessons Learned</a:t>
            </a:r>
            <a:endParaRPr>
              <a:latin typeface="Bree Serif"/>
              <a:ea typeface="Bree Serif"/>
              <a:cs typeface="Bree Serif"/>
              <a:sym typeface="Bree Serif"/>
            </a:endParaRPr>
          </a:p>
        </p:txBody>
      </p:sp>
      <p:sp>
        <p:nvSpPr>
          <p:cNvPr id="142" name="Google Shape;142;p23"/>
          <p:cNvSpPr txBox="1">
            <a:spLocks noGrp="1"/>
          </p:cNvSpPr>
          <p:nvPr>
            <p:ph type="body" idx="1"/>
          </p:nvPr>
        </p:nvSpPr>
        <p:spPr>
          <a:xfrm>
            <a:off x="311700" y="1254150"/>
            <a:ext cx="3648000" cy="3440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Different paint palettes</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Pacing</a:t>
            </a: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Selecting the paintings</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Engaging participants</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Art reaches all people!!</a:t>
            </a:r>
            <a:endParaRPr dirty="0">
              <a:latin typeface="Muli"/>
              <a:ea typeface="Muli"/>
              <a:cs typeface="Muli"/>
              <a:sym typeface="Muli"/>
            </a:endParaRPr>
          </a:p>
          <a:p>
            <a:pPr marL="457200" lvl="0" indent="0" algn="l" rtl="0">
              <a:lnSpc>
                <a:spcPct val="100000"/>
              </a:lnSpc>
              <a:spcBef>
                <a:spcPts val="0"/>
              </a:spcBef>
              <a:spcAft>
                <a:spcPts val="0"/>
              </a:spcAft>
              <a:buNone/>
            </a:pP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In the future</a:t>
            </a:r>
          </a:p>
          <a:p>
            <a:pPr lvl="1" indent="-342900">
              <a:lnSpc>
                <a:spcPct val="100000"/>
              </a:lnSpc>
              <a:spcBef>
                <a:spcPts val="0"/>
              </a:spcBef>
              <a:buSzPts val="1800"/>
              <a:buFont typeface="Muli"/>
              <a:buChar char="●"/>
            </a:pPr>
            <a:r>
              <a:rPr lang="en" dirty="0">
                <a:latin typeface="Muli"/>
                <a:ea typeface="Muli"/>
                <a:cs typeface="Muli"/>
                <a:sym typeface="Muli"/>
              </a:rPr>
              <a:t>Donate supplies</a:t>
            </a:r>
            <a:endParaRPr dirty="0">
              <a:latin typeface="Muli"/>
              <a:ea typeface="Muli"/>
              <a:cs typeface="Muli"/>
              <a:sym typeface="Muli"/>
            </a:endParaRPr>
          </a:p>
          <a:p>
            <a:pPr lvl="1" indent="-342900">
              <a:lnSpc>
                <a:spcPct val="100000"/>
              </a:lnSpc>
              <a:spcBef>
                <a:spcPts val="0"/>
              </a:spcBef>
              <a:buSzPts val="1800"/>
              <a:buFont typeface="Muli"/>
              <a:buChar char="●"/>
            </a:pPr>
            <a:r>
              <a:rPr lang="en" dirty="0">
                <a:latin typeface="Muli"/>
                <a:ea typeface="Muli"/>
                <a:cs typeface="Muli"/>
                <a:sym typeface="Muli"/>
              </a:rPr>
              <a:t>Community LIFE will do art therapy again</a:t>
            </a:r>
            <a:endParaRPr dirty="0">
              <a:latin typeface="Muli"/>
              <a:ea typeface="Muli"/>
              <a:cs typeface="Muli"/>
              <a:sym typeface="Muli"/>
            </a:endParaRPr>
          </a:p>
        </p:txBody>
      </p:sp>
      <p:pic>
        <p:nvPicPr>
          <p:cNvPr id="143" name="Google Shape;143;p23"/>
          <p:cNvPicPr preferRelativeResize="0"/>
          <p:nvPr/>
        </p:nvPicPr>
        <p:blipFill>
          <a:blip r:embed="rId6">
            <a:alphaModFix/>
          </a:blip>
          <a:stretch>
            <a:fillRect/>
          </a:stretch>
        </p:blipFill>
        <p:spPr>
          <a:xfrm>
            <a:off x="4373400" y="1425324"/>
            <a:ext cx="4458900" cy="2767750"/>
          </a:xfrm>
          <a:prstGeom prst="rect">
            <a:avLst/>
          </a:prstGeom>
          <a:noFill/>
          <a:ln>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Implications for Social Work Community</a:t>
            </a:r>
            <a:endParaRPr>
              <a:latin typeface="Bree Serif"/>
              <a:ea typeface="Bree Serif"/>
              <a:cs typeface="Bree Serif"/>
              <a:sym typeface="Bree Serif"/>
            </a:endParaRPr>
          </a:p>
        </p:txBody>
      </p:sp>
      <p:sp>
        <p:nvSpPr>
          <p:cNvPr id="149" name="Google Shape;149;p24"/>
          <p:cNvSpPr txBox="1">
            <a:spLocks noGrp="1"/>
          </p:cNvSpPr>
          <p:nvPr>
            <p:ph type="body" idx="1"/>
          </p:nvPr>
        </p:nvSpPr>
        <p:spPr>
          <a:xfrm>
            <a:off x="311700" y="1417800"/>
            <a:ext cx="43539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Think outside the box!</a:t>
            </a:r>
            <a:endParaRPr dirty="0"/>
          </a:p>
          <a:p>
            <a:pPr marL="457200" lvl="0" indent="-342900" algn="l" rtl="0">
              <a:spcBef>
                <a:spcPts val="0"/>
              </a:spcBef>
              <a:spcAft>
                <a:spcPts val="0"/>
              </a:spcAft>
              <a:buSzPts val="1800"/>
              <a:buChar char="●"/>
            </a:pPr>
            <a:r>
              <a:rPr lang="en" dirty="0"/>
              <a:t>Utilize art and music</a:t>
            </a:r>
            <a:endParaRPr dirty="0"/>
          </a:p>
          <a:p>
            <a:pPr marL="914400" lvl="1" indent="-317500" algn="l" rtl="0">
              <a:spcBef>
                <a:spcPts val="0"/>
              </a:spcBef>
              <a:spcAft>
                <a:spcPts val="0"/>
              </a:spcAft>
              <a:buSzPts val="1400"/>
              <a:buChar char="○"/>
            </a:pPr>
            <a:r>
              <a:rPr lang="en" dirty="0"/>
              <a:t>Creating opportunities for engagement</a:t>
            </a:r>
            <a:endParaRPr dirty="0"/>
          </a:p>
          <a:p>
            <a:pPr marL="914400" lvl="1" indent="-317500" algn="l" rtl="0">
              <a:spcBef>
                <a:spcPts val="0"/>
              </a:spcBef>
              <a:spcAft>
                <a:spcPts val="0"/>
              </a:spcAft>
              <a:buSzPts val="1400"/>
              <a:buChar char="○"/>
            </a:pPr>
            <a:r>
              <a:rPr lang="en" dirty="0"/>
              <a:t>Modifying so that more people can be involved</a:t>
            </a:r>
            <a:endParaRPr dirty="0"/>
          </a:p>
          <a:p>
            <a:pPr marL="457200" lvl="0" indent="-342900" algn="l" rtl="0">
              <a:spcBef>
                <a:spcPts val="0"/>
              </a:spcBef>
              <a:spcAft>
                <a:spcPts val="0"/>
              </a:spcAft>
              <a:buSzPts val="1800"/>
              <a:buChar char="●"/>
            </a:pPr>
            <a:r>
              <a:rPr lang="en" dirty="0"/>
              <a:t>Self-determination and creativity</a:t>
            </a:r>
            <a:endParaRPr dirty="0"/>
          </a:p>
          <a:p>
            <a:pPr marL="457200" lvl="0" indent="-342900" algn="l" rtl="0">
              <a:spcBef>
                <a:spcPts val="0"/>
              </a:spcBef>
              <a:spcAft>
                <a:spcPts val="0"/>
              </a:spcAft>
              <a:buSzPts val="1800"/>
              <a:buChar char="●"/>
            </a:pPr>
            <a:r>
              <a:rPr lang="en" dirty="0"/>
              <a:t>The local community can and wants get involved and connected</a:t>
            </a:r>
            <a:endParaRPr dirty="0"/>
          </a:p>
          <a:p>
            <a:pPr marL="457200" lvl="0" indent="-342900" algn="l" rtl="0">
              <a:spcBef>
                <a:spcPts val="0"/>
              </a:spcBef>
              <a:spcAft>
                <a:spcPts val="0"/>
              </a:spcAft>
              <a:buSzPts val="1800"/>
              <a:buChar char="●"/>
            </a:pPr>
            <a:r>
              <a:rPr lang="en" dirty="0"/>
              <a:t>It does not have to be an expensive project to make a big difference</a:t>
            </a:r>
            <a:endParaRPr dirty="0"/>
          </a:p>
        </p:txBody>
      </p:sp>
      <p:pic>
        <p:nvPicPr>
          <p:cNvPr id="150" name="Google Shape;150;p24"/>
          <p:cNvPicPr preferRelativeResize="0"/>
          <p:nvPr/>
        </p:nvPicPr>
        <p:blipFill>
          <a:blip r:embed="rId5">
            <a:alphaModFix/>
          </a:blip>
          <a:stretch>
            <a:fillRect/>
          </a:stretch>
        </p:blipFill>
        <p:spPr>
          <a:xfrm>
            <a:off x="4915154" y="1687851"/>
            <a:ext cx="3917148" cy="2610801"/>
          </a:xfrm>
          <a:prstGeom prst="rect">
            <a:avLst/>
          </a:prstGeom>
          <a:noFill/>
          <a:ln>
            <a:noFill/>
          </a:ln>
        </p:spPr>
      </p:pic>
      <p:pic>
        <p:nvPicPr>
          <p:cNvPr id="2" name="Recorded Sound">
            <a:hlinkClick r:id="" action="ppaction://media"/>
            <a:extLst>
              <a:ext uri="{FF2B5EF4-FFF2-40B4-BE49-F238E27FC236}">
                <a16:creationId xmlns:a16="http://schemas.microsoft.com/office/drawing/2014/main" id="{01D0B4DF-F3A7-4848-93D6-E53E81127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311700" y="2094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300">
                <a:latin typeface="Bree Serif"/>
                <a:ea typeface="Bree Serif"/>
                <a:cs typeface="Bree Serif"/>
                <a:sym typeface="Bree Serif"/>
              </a:rPr>
              <a:t>Thank you!</a:t>
            </a:r>
            <a:endParaRPr sz="4300">
              <a:latin typeface="Bree Serif"/>
              <a:ea typeface="Bree Serif"/>
              <a:cs typeface="Bree Serif"/>
              <a:sym typeface="Bree Serif"/>
            </a:endParaRPr>
          </a:p>
        </p:txBody>
      </p:sp>
      <p:sp>
        <p:nvSpPr>
          <p:cNvPr id="156" name="Google Shape;156;p25"/>
          <p:cNvSpPr txBox="1">
            <a:spLocks noGrp="1"/>
          </p:cNvSpPr>
          <p:nvPr>
            <p:ph type="body" idx="1"/>
          </p:nvPr>
        </p:nvSpPr>
        <p:spPr>
          <a:xfrm>
            <a:off x="95150" y="1212000"/>
            <a:ext cx="4740900" cy="393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Muli"/>
              <a:buChar char="●"/>
            </a:pPr>
            <a:r>
              <a:rPr lang="en" dirty="0">
                <a:latin typeface="Muli"/>
                <a:ea typeface="Muli"/>
                <a:cs typeface="Muli"/>
                <a:sym typeface="Muli"/>
              </a:rPr>
              <a:t>Zachary Rutter</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John Wiegand</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Year of Creativity</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Hartford Partnership Program for Aging Education</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Danielle, Paul, and Grace from The Andy Warhol Museum</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Participants, Mary, and Christa from UPMC Canterbury Place</a:t>
            </a:r>
            <a:endParaRPr dirty="0">
              <a:latin typeface="Muli"/>
              <a:ea typeface="Muli"/>
              <a:cs typeface="Muli"/>
              <a:sym typeface="Muli"/>
            </a:endParaRPr>
          </a:p>
          <a:p>
            <a:pPr marL="457200" lvl="0" indent="-342900" algn="l" rtl="0">
              <a:spcBef>
                <a:spcPts val="0"/>
              </a:spcBef>
              <a:spcAft>
                <a:spcPts val="0"/>
              </a:spcAft>
              <a:buSzPts val="1800"/>
              <a:buFont typeface="Muli"/>
              <a:buChar char="●"/>
            </a:pPr>
            <a:r>
              <a:rPr lang="en" dirty="0">
                <a:latin typeface="Muli"/>
                <a:ea typeface="Muli"/>
                <a:cs typeface="Muli"/>
                <a:sym typeface="Muli"/>
              </a:rPr>
              <a:t>Participants, Kara, and recreation department of Community LIFE Homestead</a:t>
            </a:r>
            <a:endParaRPr dirty="0">
              <a:latin typeface="Muli"/>
              <a:ea typeface="Muli"/>
              <a:cs typeface="Muli"/>
              <a:sym typeface="Muli"/>
            </a:endParaRPr>
          </a:p>
        </p:txBody>
      </p:sp>
      <p:pic>
        <p:nvPicPr>
          <p:cNvPr id="157" name="Google Shape;157;p25"/>
          <p:cNvPicPr preferRelativeResize="0"/>
          <p:nvPr/>
        </p:nvPicPr>
        <p:blipFill>
          <a:blip r:embed="rId5">
            <a:alphaModFix/>
          </a:blip>
          <a:stretch>
            <a:fillRect/>
          </a:stretch>
        </p:blipFill>
        <p:spPr>
          <a:xfrm>
            <a:off x="4572002" y="1448200"/>
            <a:ext cx="4296151" cy="2863401"/>
          </a:xfrm>
          <a:prstGeom prst="rect">
            <a:avLst/>
          </a:prstGeom>
          <a:noFill/>
          <a:ln>
            <a:noFill/>
          </a:ln>
        </p:spPr>
      </p:pic>
      <p:pic>
        <p:nvPicPr>
          <p:cNvPr id="2" name="Slide 13">
            <a:hlinkClick r:id="" action="ppaction://media"/>
            <a:extLst>
              <a:ext uri="{FF2B5EF4-FFF2-40B4-BE49-F238E27FC236}">
                <a16:creationId xmlns:a16="http://schemas.microsoft.com/office/drawing/2014/main" id="{4FF677DE-F700-4283-A1E6-D0A4CA3639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3700" y="4422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body" idx="1"/>
          </p:nvPr>
        </p:nvSpPr>
        <p:spPr>
          <a:xfrm>
            <a:off x="413975" y="1864050"/>
            <a:ext cx="8520600" cy="14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uli"/>
                <a:ea typeface="Muli"/>
                <a:cs typeface="Muli"/>
                <a:sym typeface="Muli"/>
              </a:rPr>
              <a:t>“People will forget what you said, people will forget what you did, but people will never forget how you made them feel.”</a:t>
            </a:r>
            <a:endParaRPr>
              <a:latin typeface="Muli"/>
              <a:ea typeface="Muli"/>
              <a:cs typeface="Muli"/>
              <a:sym typeface="Muli"/>
            </a:endParaRPr>
          </a:p>
          <a:p>
            <a:pPr marL="6400800" lvl="0" indent="0" algn="l" rtl="0">
              <a:spcBef>
                <a:spcPts val="1600"/>
              </a:spcBef>
              <a:spcAft>
                <a:spcPts val="1600"/>
              </a:spcAft>
              <a:buNone/>
            </a:pPr>
            <a:r>
              <a:rPr lang="en">
                <a:latin typeface="Muli"/>
                <a:ea typeface="Muli"/>
                <a:cs typeface="Muli"/>
                <a:sym typeface="Muli"/>
              </a:rPr>
              <a:t>~Maya Angelou~</a:t>
            </a:r>
            <a:endParaRPr>
              <a:latin typeface="Muli"/>
              <a:ea typeface="Muli"/>
              <a:cs typeface="Muli"/>
              <a:sym typeface="Muli"/>
            </a:endParaRPr>
          </a:p>
        </p:txBody>
      </p:sp>
      <p:pic>
        <p:nvPicPr>
          <p:cNvPr id="2" name="Slide 14">
            <a:hlinkClick r:id="" action="ppaction://media"/>
            <a:extLst>
              <a:ext uri="{FF2B5EF4-FFF2-40B4-BE49-F238E27FC236}">
                <a16:creationId xmlns:a16="http://schemas.microsoft.com/office/drawing/2014/main" id="{B32DE6A3-44AF-4F6D-BCC9-028545E504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775" y="4222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References</a:t>
            </a:r>
            <a:endParaRPr>
              <a:latin typeface="Bree Serif"/>
              <a:ea typeface="Bree Serif"/>
              <a:cs typeface="Bree Serif"/>
              <a:sym typeface="Bree Serif"/>
            </a:endParaRPr>
          </a:p>
        </p:txBody>
      </p:sp>
      <p:sp>
        <p:nvSpPr>
          <p:cNvPr id="168" name="Google Shape;168;p27"/>
          <p:cNvSpPr txBox="1">
            <a:spLocks noGrp="1"/>
          </p:cNvSpPr>
          <p:nvPr>
            <p:ph type="body" idx="1"/>
          </p:nvPr>
        </p:nvSpPr>
        <p:spPr>
          <a:xfrm>
            <a:off x="311700" y="1208250"/>
            <a:ext cx="8520600" cy="31509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Clr>
                <a:schemeClr val="dk1"/>
              </a:buClr>
              <a:buSzPts val="1800"/>
              <a:buFont typeface="Muli"/>
              <a:buChar char="●"/>
            </a:pPr>
            <a:r>
              <a:rPr lang="en" dirty="0">
                <a:latin typeface="Muli"/>
                <a:ea typeface="Muli"/>
                <a:cs typeface="Muli"/>
                <a:sym typeface="Muli"/>
              </a:rPr>
              <a:t>Andy Warhol Museum. (2020). </a:t>
            </a:r>
            <a:r>
              <a:rPr lang="en" i="1" dirty="0">
                <a:latin typeface="Muli"/>
                <a:ea typeface="Muli"/>
                <a:cs typeface="Muli"/>
                <a:sym typeface="Muli"/>
              </a:rPr>
              <a:t>Accessibility. </a:t>
            </a:r>
            <a:r>
              <a:rPr lang="en" dirty="0">
                <a:latin typeface="Muli"/>
                <a:ea typeface="Muli"/>
                <a:cs typeface="Muli"/>
                <a:sym typeface="Muli"/>
              </a:rPr>
              <a:t>Retrieved from https://www.warhol.org/accessibility-accommodations/</a:t>
            </a:r>
            <a:endParaRPr dirty="0">
              <a:latin typeface="Muli"/>
              <a:ea typeface="Muli"/>
              <a:cs typeface="Muli"/>
              <a:sym typeface="Muli"/>
            </a:endParaRPr>
          </a:p>
          <a:p>
            <a:pPr marL="457200" lvl="0" indent="-342900" algn="l" rtl="0">
              <a:lnSpc>
                <a:spcPct val="100000"/>
              </a:lnSpc>
              <a:spcBef>
                <a:spcPts val="0"/>
              </a:spcBef>
              <a:spcAft>
                <a:spcPts val="0"/>
              </a:spcAft>
              <a:buClr>
                <a:schemeClr val="dk1"/>
              </a:buClr>
              <a:buSzPts val="1800"/>
              <a:buFont typeface="Muli"/>
              <a:buChar char="●"/>
            </a:pPr>
            <a:r>
              <a:rPr lang="en" dirty="0">
                <a:solidFill>
                  <a:schemeClr val="dk1"/>
                </a:solidFill>
                <a:latin typeface="Muli"/>
                <a:ea typeface="Muli"/>
                <a:cs typeface="Muli"/>
                <a:sym typeface="Muli"/>
              </a:rPr>
              <a:t>Bruce L. Miller, M.D., professor of neurology and director of the Memory and Aging Center at the University of California, San Francisco</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Cohen, D. (2019). </a:t>
            </a:r>
            <a:r>
              <a:rPr lang="en" i="1" dirty="0">
                <a:latin typeface="Muli"/>
                <a:ea typeface="Muli"/>
                <a:cs typeface="Muli"/>
                <a:sym typeface="Muli"/>
              </a:rPr>
              <a:t>Music and Memory Research. </a:t>
            </a:r>
            <a:r>
              <a:rPr lang="en" dirty="0">
                <a:latin typeface="Muli"/>
                <a:ea typeface="Muli"/>
                <a:cs typeface="Muli"/>
                <a:sym typeface="Muli"/>
              </a:rPr>
              <a:t>Retrieved from https://musicandmemory.org/music-brain-resources/current-research/</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Cohen, G.D. (2006). Research on creativity and aging: The positive impact of the arts on health and wellness. </a:t>
            </a:r>
            <a:r>
              <a:rPr lang="en" i="1" dirty="0">
                <a:latin typeface="Muli"/>
                <a:ea typeface="Muli"/>
                <a:cs typeface="Muli"/>
                <a:sym typeface="Muli"/>
              </a:rPr>
              <a:t>Generations, 30(1),</a:t>
            </a:r>
            <a:r>
              <a:rPr lang="en" dirty="0">
                <a:latin typeface="Muli"/>
                <a:ea typeface="Muli"/>
                <a:cs typeface="Muli"/>
                <a:sym typeface="Muli"/>
              </a:rPr>
              <a:t> 7-15.</a:t>
            </a:r>
            <a:endParaRPr dirty="0">
              <a:latin typeface="Muli"/>
              <a:ea typeface="Muli"/>
              <a:cs typeface="Muli"/>
              <a:sym typeface="Muli"/>
            </a:endParaRPr>
          </a:p>
          <a:p>
            <a:pPr lvl="0">
              <a:lnSpc>
                <a:spcPct val="100000"/>
              </a:lnSpc>
              <a:buFont typeface="Muli"/>
              <a:buChar char="●"/>
            </a:pPr>
            <a:r>
              <a:rPr lang="en" dirty="0">
                <a:latin typeface="Muli"/>
                <a:ea typeface="Muli"/>
                <a:cs typeface="Muli"/>
                <a:sym typeface="Muli"/>
              </a:rPr>
              <a:t>The Museum of Modern Art (MoMA). (2009) The MoMA Alzheimer’s Project: Making Art Accessible to People with Dementia. Retrieved from </a:t>
            </a:r>
            <a:r>
              <a:rPr lang="en-US" dirty="0">
                <a:latin typeface="Muli"/>
                <a:ea typeface="Muli"/>
                <a:cs typeface="Muli"/>
                <a:sym typeface="Muli"/>
              </a:rPr>
              <a:t>https://www.moma.org/visit/accessibility/meetme/_assets/momaorg/shared/pdfs/docs/meetme/MeetMe_FULL.pdf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311700" y="209425"/>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Bree Serif"/>
                <a:ea typeface="Bree Serif"/>
                <a:cs typeface="Bree Serif"/>
                <a:sym typeface="Bree Serif"/>
              </a:rPr>
              <a:t>Project Overview</a:t>
            </a:r>
            <a:r>
              <a:rPr lang="en" dirty="0"/>
              <a:t> </a:t>
            </a:r>
            <a:endParaRPr dirty="0"/>
          </a:p>
        </p:txBody>
      </p:sp>
      <p:pic>
        <p:nvPicPr>
          <p:cNvPr id="77" name="Google Shape;77;p14"/>
          <p:cNvPicPr preferRelativeResize="0"/>
          <p:nvPr/>
        </p:nvPicPr>
        <p:blipFill>
          <a:blip r:embed="rId5">
            <a:alphaModFix/>
          </a:blip>
          <a:stretch>
            <a:fillRect/>
          </a:stretch>
        </p:blipFill>
        <p:spPr>
          <a:xfrm>
            <a:off x="368275" y="910800"/>
            <a:ext cx="4203725" cy="3720024"/>
          </a:xfrm>
          <a:prstGeom prst="rect">
            <a:avLst/>
          </a:prstGeom>
          <a:noFill/>
          <a:ln>
            <a:noFill/>
          </a:ln>
        </p:spPr>
      </p:pic>
      <p:pic>
        <p:nvPicPr>
          <p:cNvPr id="78" name="Google Shape;78;p14"/>
          <p:cNvPicPr preferRelativeResize="0"/>
          <p:nvPr/>
        </p:nvPicPr>
        <p:blipFill>
          <a:blip r:embed="rId6">
            <a:alphaModFix/>
          </a:blip>
          <a:stretch>
            <a:fillRect/>
          </a:stretch>
        </p:blipFill>
        <p:spPr>
          <a:xfrm>
            <a:off x="4786600" y="1194425"/>
            <a:ext cx="4203725" cy="3152782"/>
          </a:xfrm>
          <a:prstGeom prst="rect">
            <a:avLst/>
          </a:prstGeom>
          <a:noFill/>
          <a:ln>
            <a:noFill/>
          </a:ln>
        </p:spPr>
      </p:pic>
      <p:pic>
        <p:nvPicPr>
          <p:cNvPr id="3" name="Recorded Sound" descr="Recorded Sound">
            <a:hlinkClick r:id="" action="ppaction://media"/>
            <a:extLst>
              <a:ext uri="{FF2B5EF4-FFF2-40B4-BE49-F238E27FC236}">
                <a16:creationId xmlns:a16="http://schemas.microsoft.com/office/drawing/2014/main" id="{92D7A98B-4D51-8041-AC93-FBB3C1C9D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07" y="42038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77188">
            <a:off x="8805958" y="4673598"/>
            <a:ext cx="347321" cy="344254"/>
          </a:xfrm>
          <a:prstGeom prst="rect">
            <a:avLst/>
          </a:prstGeom>
        </p:spPr>
      </p:pic>
      <p:sp>
        <p:nvSpPr>
          <p:cNvPr id="83" name="Google Shape;83;p15"/>
          <p:cNvSpPr txBox="1">
            <a:spLocks noGrp="1"/>
          </p:cNvSpPr>
          <p:nvPr>
            <p:ph type="title"/>
          </p:nvPr>
        </p:nvSpPr>
        <p:spPr>
          <a:xfrm>
            <a:off x="178350" y="177400"/>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Creativity’s Impact on Dementia: Research </a:t>
            </a:r>
            <a:endParaRPr>
              <a:latin typeface="Bree Serif"/>
              <a:ea typeface="Bree Serif"/>
              <a:cs typeface="Bree Serif"/>
              <a:sym typeface="Bree Serif"/>
            </a:endParaRPr>
          </a:p>
        </p:txBody>
      </p:sp>
      <p:sp>
        <p:nvSpPr>
          <p:cNvPr id="84" name="Google Shape;84;p15"/>
          <p:cNvSpPr txBox="1">
            <a:spLocks noGrp="1"/>
          </p:cNvSpPr>
          <p:nvPr>
            <p:ph type="body" idx="1"/>
          </p:nvPr>
        </p:nvSpPr>
        <p:spPr>
          <a:xfrm>
            <a:off x="0" y="1134300"/>
            <a:ext cx="5619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600"/>
              </a:spcBef>
              <a:spcAft>
                <a:spcPts val="0"/>
              </a:spcAft>
              <a:buSzPts val="1800"/>
              <a:buFont typeface="Muli"/>
              <a:buChar char="●"/>
            </a:pPr>
            <a:r>
              <a:rPr lang="en" dirty="0">
                <a:latin typeface="Muli"/>
                <a:ea typeface="Muli"/>
                <a:cs typeface="Muli"/>
                <a:sym typeface="Muli"/>
              </a:rPr>
              <a:t>Dementia destroys brain cells, interfering with memory, thinking, and behavior. </a:t>
            </a:r>
            <a:endParaRPr dirty="0">
              <a:latin typeface="Muli"/>
              <a:ea typeface="Muli"/>
              <a:cs typeface="Muli"/>
              <a:sym typeface="Muli"/>
            </a:endParaRPr>
          </a:p>
          <a:p>
            <a:pPr marL="457200" lvl="0" indent="-342900" algn="l" rtl="0">
              <a:lnSpc>
                <a:spcPct val="100000"/>
              </a:lnSpc>
              <a:spcBef>
                <a:spcPts val="0"/>
              </a:spcBef>
              <a:spcAft>
                <a:spcPts val="0"/>
              </a:spcAft>
              <a:buClr>
                <a:schemeClr val="dk1"/>
              </a:buClr>
              <a:buSzPts val="1800"/>
              <a:buFont typeface="Muli"/>
              <a:buChar char="●"/>
            </a:pPr>
            <a:r>
              <a:rPr lang="en" dirty="0">
                <a:latin typeface="Muli"/>
                <a:ea typeface="Muli"/>
                <a:cs typeface="Muli"/>
                <a:sym typeface="Muli"/>
              </a:rPr>
              <a:t>Creating and viewing art </a:t>
            </a:r>
            <a:r>
              <a:rPr lang="en" dirty="0">
                <a:solidFill>
                  <a:schemeClr val="dk1"/>
                </a:solidFill>
                <a:latin typeface="Muli"/>
                <a:ea typeface="Muli"/>
                <a:cs typeface="Muli"/>
                <a:sym typeface="Muli"/>
              </a:rPr>
              <a:t> </a:t>
            </a:r>
            <a:r>
              <a:rPr lang="en" dirty="0">
                <a:latin typeface="Muli"/>
                <a:ea typeface="Muli"/>
                <a:cs typeface="Muli"/>
                <a:sym typeface="Muli"/>
              </a:rPr>
              <a:t>allows those with dementia to express themselves in ways other than language. </a:t>
            </a:r>
            <a:endParaRPr dirty="0">
              <a:solidFill>
                <a:schemeClr val="dk1"/>
              </a:solidFill>
              <a:latin typeface="Muli"/>
              <a:ea typeface="Muli"/>
              <a:cs typeface="Muli"/>
              <a:sym typeface="Muli"/>
            </a:endParaRPr>
          </a:p>
          <a:p>
            <a:pPr marL="457200" lvl="0" indent="-342900" algn="l" rtl="0">
              <a:lnSpc>
                <a:spcPct val="100000"/>
              </a:lnSpc>
              <a:spcBef>
                <a:spcPts val="0"/>
              </a:spcBef>
              <a:spcAft>
                <a:spcPts val="0"/>
              </a:spcAft>
              <a:buClr>
                <a:schemeClr val="dk1"/>
              </a:buClr>
              <a:buSzPts val="1800"/>
              <a:buFont typeface="Muli"/>
              <a:buChar char="●"/>
            </a:pPr>
            <a:r>
              <a:rPr lang="en" dirty="0">
                <a:solidFill>
                  <a:schemeClr val="dk1"/>
                </a:solidFill>
                <a:latin typeface="Muli"/>
                <a:ea typeface="Muli"/>
                <a:cs typeface="Muli"/>
                <a:sym typeface="Muli"/>
              </a:rPr>
              <a:t>Even those who have displayed no interest in creating art in the past may find an outle</a:t>
            </a:r>
            <a:r>
              <a:rPr lang="en" dirty="0">
                <a:latin typeface="Muli"/>
                <a:ea typeface="Muli"/>
                <a:cs typeface="Muli"/>
                <a:sym typeface="Muli"/>
              </a:rPr>
              <a:t>t for expression</a:t>
            </a:r>
            <a:r>
              <a:rPr lang="en" dirty="0">
                <a:solidFill>
                  <a:schemeClr val="dk1"/>
                </a:solidFill>
                <a:latin typeface="Muli"/>
                <a:ea typeface="Muli"/>
                <a:cs typeface="Muli"/>
                <a:sym typeface="Muli"/>
              </a:rPr>
              <a:t> with help from trained facilitators.</a:t>
            </a:r>
            <a:endParaRPr dirty="0">
              <a:solidFill>
                <a:schemeClr val="dk1"/>
              </a:solidFill>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Art can help brain plasticity, and challenging activities such as art can help form new synapses</a:t>
            </a:r>
            <a:endParaRPr dirty="0">
              <a:latin typeface="Muli"/>
              <a:ea typeface="Muli"/>
              <a:cs typeface="Muli"/>
              <a:sym typeface="Muli"/>
            </a:endParaRPr>
          </a:p>
          <a:p>
            <a:pPr marL="457200" lvl="0" indent="-342900" algn="l" rtl="0">
              <a:lnSpc>
                <a:spcPct val="100000"/>
              </a:lnSpc>
              <a:spcBef>
                <a:spcPts val="0"/>
              </a:spcBef>
              <a:spcAft>
                <a:spcPts val="0"/>
              </a:spcAft>
              <a:buSzPts val="1800"/>
              <a:buFont typeface="Muli"/>
              <a:buChar char="●"/>
            </a:pPr>
            <a:r>
              <a:rPr lang="en" dirty="0">
                <a:latin typeface="Muli"/>
                <a:ea typeface="Muli"/>
                <a:cs typeface="Muli"/>
                <a:sym typeface="Muli"/>
              </a:rPr>
              <a:t>Chance for shared experience and socialization</a:t>
            </a:r>
            <a:endParaRPr dirty="0">
              <a:latin typeface="Muli"/>
              <a:ea typeface="Muli"/>
              <a:cs typeface="Muli"/>
              <a:sym typeface="Muli"/>
            </a:endParaRPr>
          </a:p>
        </p:txBody>
      </p:sp>
      <p:pic>
        <p:nvPicPr>
          <p:cNvPr id="85" name="Google Shape;85;p15"/>
          <p:cNvPicPr preferRelativeResize="0"/>
          <p:nvPr/>
        </p:nvPicPr>
        <p:blipFill>
          <a:blip r:embed="rId6">
            <a:alphaModFix/>
          </a:blip>
          <a:stretch>
            <a:fillRect/>
          </a:stretch>
        </p:blipFill>
        <p:spPr>
          <a:xfrm>
            <a:off x="5915742" y="822400"/>
            <a:ext cx="3063876" cy="3849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1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457200" y="156704"/>
            <a:ext cx="10058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Bree Serif"/>
                <a:ea typeface="Bree Serif"/>
                <a:cs typeface="Bree Serif"/>
                <a:sym typeface="Bree Serif"/>
              </a:rPr>
              <a:t>Creativity’s Impact on Dementia: Field Research</a:t>
            </a:r>
            <a:endParaRPr sz="3000" dirty="0">
              <a:latin typeface="Bree Serif"/>
              <a:ea typeface="Bree Serif"/>
              <a:cs typeface="Bree Serif"/>
              <a:sym typeface="Bree Serif"/>
            </a:endParaRPr>
          </a:p>
        </p:txBody>
      </p:sp>
      <p:pic>
        <p:nvPicPr>
          <p:cNvPr id="91" name="Google Shape;91;p16"/>
          <p:cNvPicPr preferRelativeResize="0"/>
          <p:nvPr/>
        </p:nvPicPr>
        <p:blipFill>
          <a:blip r:embed="rId5">
            <a:alphaModFix/>
          </a:blip>
          <a:stretch>
            <a:fillRect/>
          </a:stretch>
        </p:blipFill>
        <p:spPr>
          <a:xfrm>
            <a:off x="311700" y="1000125"/>
            <a:ext cx="3781775" cy="3900500"/>
          </a:xfrm>
          <a:prstGeom prst="rect">
            <a:avLst/>
          </a:prstGeom>
          <a:noFill/>
          <a:ln>
            <a:noFill/>
          </a:ln>
        </p:spPr>
      </p:pic>
      <p:pic>
        <p:nvPicPr>
          <p:cNvPr id="92" name="Google Shape;92;p16"/>
          <p:cNvPicPr preferRelativeResize="0"/>
          <p:nvPr/>
        </p:nvPicPr>
        <p:blipFill>
          <a:blip r:embed="rId6">
            <a:alphaModFix/>
          </a:blip>
          <a:stretch>
            <a:fillRect/>
          </a:stretch>
        </p:blipFill>
        <p:spPr>
          <a:xfrm>
            <a:off x="4238950" y="1387550"/>
            <a:ext cx="4770500" cy="3181325"/>
          </a:xfrm>
          <a:prstGeom prst="rect">
            <a:avLst/>
          </a:prstGeom>
          <a:noFill/>
          <a:ln>
            <a:noFill/>
          </a:ln>
        </p:spPr>
      </p:pic>
      <p:pic>
        <p:nvPicPr>
          <p:cNvPr id="5" name="slide 4">
            <a:hlinkClick r:id="" action="ppaction://media"/>
            <a:extLst>
              <a:ext uri="{FF2B5EF4-FFF2-40B4-BE49-F238E27FC236}">
                <a16:creationId xmlns:a16="http://schemas.microsoft.com/office/drawing/2014/main" id="{83B3EE00-F5D9-49FE-8629-9BCF8C2E55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97375" y="116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Zachary Rutter and “Spread Love Bus”</a:t>
            </a:r>
            <a:endParaRPr>
              <a:latin typeface="Bree Serif"/>
              <a:ea typeface="Bree Serif"/>
              <a:cs typeface="Bree Serif"/>
              <a:sym typeface="Bree Serif"/>
            </a:endParaRPr>
          </a:p>
        </p:txBody>
      </p:sp>
      <p:pic>
        <p:nvPicPr>
          <p:cNvPr id="98" name="Google Shape;98;p17"/>
          <p:cNvPicPr preferRelativeResize="0"/>
          <p:nvPr/>
        </p:nvPicPr>
        <p:blipFill>
          <a:blip r:embed="rId5">
            <a:alphaModFix/>
          </a:blip>
          <a:stretch>
            <a:fillRect/>
          </a:stretch>
        </p:blipFill>
        <p:spPr>
          <a:xfrm>
            <a:off x="350151" y="1037600"/>
            <a:ext cx="3663521" cy="3416399"/>
          </a:xfrm>
          <a:prstGeom prst="rect">
            <a:avLst/>
          </a:prstGeom>
          <a:noFill/>
          <a:ln>
            <a:noFill/>
          </a:ln>
        </p:spPr>
      </p:pic>
      <p:pic>
        <p:nvPicPr>
          <p:cNvPr id="99" name="Google Shape;99;p17"/>
          <p:cNvPicPr preferRelativeResize="0"/>
          <p:nvPr/>
        </p:nvPicPr>
        <p:blipFill>
          <a:blip r:embed="rId6">
            <a:alphaModFix/>
          </a:blip>
          <a:stretch>
            <a:fillRect/>
          </a:stretch>
        </p:blipFill>
        <p:spPr>
          <a:xfrm>
            <a:off x="4572000" y="805470"/>
            <a:ext cx="4119575" cy="4068080"/>
          </a:xfrm>
          <a:prstGeom prst="rect">
            <a:avLst/>
          </a:prstGeom>
          <a:noFill/>
          <a:ln>
            <a:noFill/>
          </a:ln>
        </p:spPr>
      </p:pic>
      <p:pic>
        <p:nvPicPr>
          <p:cNvPr id="2" name="Slide 5">
            <a:hlinkClick r:id="" action="ppaction://media"/>
            <a:extLst>
              <a:ext uri="{FF2B5EF4-FFF2-40B4-BE49-F238E27FC236}">
                <a16:creationId xmlns:a16="http://schemas.microsoft.com/office/drawing/2014/main" id="{243090E7-F2D7-45BA-B25D-65EEC20C1E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25" y="44873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134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John Wiegand and “Summertime Fun”</a:t>
            </a:r>
            <a:endParaRPr>
              <a:latin typeface="Bree Serif"/>
              <a:ea typeface="Bree Serif"/>
              <a:cs typeface="Bree Serif"/>
              <a:sym typeface="Bree Serif"/>
            </a:endParaRPr>
          </a:p>
        </p:txBody>
      </p:sp>
      <p:sp>
        <p:nvSpPr>
          <p:cNvPr id="105" name="Google Shape;105;p18"/>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6" name="Google Shape;106;p18"/>
          <p:cNvPicPr preferRelativeResize="0"/>
          <p:nvPr/>
        </p:nvPicPr>
        <p:blipFill>
          <a:blip r:embed="rId5">
            <a:alphaModFix/>
          </a:blip>
          <a:stretch>
            <a:fillRect/>
          </a:stretch>
        </p:blipFill>
        <p:spPr>
          <a:xfrm>
            <a:off x="3769112" y="927512"/>
            <a:ext cx="5063188" cy="3866324"/>
          </a:xfrm>
          <a:prstGeom prst="rect">
            <a:avLst/>
          </a:prstGeom>
          <a:noFill/>
          <a:ln>
            <a:noFill/>
          </a:ln>
        </p:spPr>
      </p:pic>
      <p:pic>
        <p:nvPicPr>
          <p:cNvPr id="107" name="Google Shape;107;p18"/>
          <p:cNvPicPr preferRelativeResize="0"/>
          <p:nvPr/>
        </p:nvPicPr>
        <p:blipFill>
          <a:blip r:embed="rId6">
            <a:alphaModFix/>
          </a:blip>
          <a:stretch>
            <a:fillRect/>
          </a:stretch>
        </p:blipFill>
        <p:spPr>
          <a:xfrm>
            <a:off x="311700" y="927512"/>
            <a:ext cx="3145178" cy="3866324"/>
          </a:xfrm>
          <a:prstGeom prst="rect">
            <a:avLst/>
          </a:prstGeom>
          <a:noFill/>
          <a:ln>
            <a:noFill/>
          </a:ln>
        </p:spPr>
      </p:pic>
      <p:pic>
        <p:nvPicPr>
          <p:cNvPr id="6" name="Recorded Sound" descr="Recorded Sound">
            <a:hlinkClick r:id="" action="ppaction://media"/>
            <a:extLst>
              <a:ext uri="{FF2B5EF4-FFF2-40B4-BE49-F238E27FC236}">
                <a16:creationId xmlns:a16="http://schemas.microsoft.com/office/drawing/2014/main" id="{4593FC1E-CD51-474E-90F9-89D6D2A5E0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4" y="42271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10999082" flipH="1">
            <a:off x="8655088" y="4540146"/>
            <a:ext cx="361245" cy="479118"/>
          </a:xfrm>
          <a:prstGeom prst="rect">
            <a:avLst/>
          </a:prstGeom>
        </p:spPr>
      </p:pic>
      <p:sp>
        <p:nvSpPr>
          <p:cNvPr id="112" name="Google Shape;112;p19"/>
          <p:cNvSpPr txBox="1">
            <a:spLocks noGrp="1"/>
          </p:cNvSpPr>
          <p:nvPr>
            <p:ph type="title"/>
          </p:nvPr>
        </p:nvSpPr>
        <p:spPr>
          <a:xfrm>
            <a:off x="311700" y="2592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“Spread Love Bus” </a:t>
            </a:r>
            <a:endParaRPr>
              <a:latin typeface="Bree Serif"/>
              <a:ea typeface="Bree Serif"/>
              <a:cs typeface="Bree Serif"/>
              <a:sym typeface="Bree Serif"/>
            </a:endParaRPr>
          </a:p>
        </p:txBody>
      </p:sp>
      <p:pic>
        <p:nvPicPr>
          <p:cNvPr id="113" name="Google Shape;113;p19"/>
          <p:cNvPicPr preferRelativeResize="0"/>
          <p:nvPr/>
        </p:nvPicPr>
        <p:blipFill rotWithShape="1">
          <a:blip r:embed="rId6">
            <a:alphaModFix/>
          </a:blip>
          <a:srcRect l="14671" t="-1430" r="10929" b="1429"/>
          <a:stretch/>
        </p:blipFill>
        <p:spPr>
          <a:xfrm>
            <a:off x="173664" y="1030191"/>
            <a:ext cx="3516273" cy="3516301"/>
          </a:xfrm>
          <a:prstGeom prst="rect">
            <a:avLst/>
          </a:prstGeom>
          <a:noFill/>
          <a:ln>
            <a:noFill/>
          </a:ln>
        </p:spPr>
      </p:pic>
      <p:pic>
        <p:nvPicPr>
          <p:cNvPr id="114" name="Google Shape;114;p19"/>
          <p:cNvPicPr preferRelativeResize="0"/>
          <p:nvPr/>
        </p:nvPicPr>
        <p:blipFill>
          <a:blip r:embed="rId7">
            <a:alphaModFix/>
          </a:blip>
          <a:stretch>
            <a:fillRect/>
          </a:stretch>
        </p:blipFill>
        <p:spPr>
          <a:xfrm>
            <a:off x="3849245" y="1030191"/>
            <a:ext cx="5180651" cy="3850973"/>
          </a:xfrm>
          <a:prstGeom prst="rect">
            <a:avLst/>
          </a:prstGeom>
          <a:noFill/>
          <a:ln>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11700" y="155132"/>
            <a:ext cx="8520600" cy="6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ree Serif"/>
                <a:ea typeface="Bree Serif"/>
                <a:cs typeface="Bree Serif"/>
                <a:sym typeface="Bree Serif"/>
              </a:rPr>
              <a:t>“Summertime Fun”</a:t>
            </a:r>
            <a:r>
              <a:rPr lang="en"/>
              <a:t> </a:t>
            </a:r>
            <a:endParaRPr/>
          </a:p>
        </p:txBody>
      </p:sp>
      <p:pic>
        <p:nvPicPr>
          <p:cNvPr id="120" name="Google Shape;120;p20"/>
          <p:cNvPicPr preferRelativeResize="0"/>
          <p:nvPr/>
        </p:nvPicPr>
        <p:blipFill rotWithShape="1">
          <a:blip r:embed="rId5">
            <a:alphaModFix/>
          </a:blip>
          <a:srcRect l="9787" r="14282"/>
          <a:stretch/>
        </p:blipFill>
        <p:spPr>
          <a:xfrm>
            <a:off x="183006" y="1157300"/>
            <a:ext cx="4214026" cy="3556924"/>
          </a:xfrm>
          <a:prstGeom prst="rect">
            <a:avLst/>
          </a:prstGeom>
          <a:noFill/>
          <a:ln>
            <a:noFill/>
          </a:ln>
        </p:spPr>
      </p:pic>
      <p:pic>
        <p:nvPicPr>
          <p:cNvPr id="121" name="Google Shape;121;p20"/>
          <p:cNvPicPr preferRelativeResize="0"/>
          <p:nvPr/>
        </p:nvPicPr>
        <p:blipFill>
          <a:blip r:embed="rId6">
            <a:alphaModFix/>
          </a:blip>
          <a:stretch>
            <a:fillRect/>
          </a:stretch>
        </p:blipFill>
        <p:spPr>
          <a:xfrm>
            <a:off x="4618275" y="1157300"/>
            <a:ext cx="4214026" cy="3457574"/>
          </a:xfrm>
          <a:prstGeom prst="rect">
            <a:avLst/>
          </a:prstGeom>
          <a:noFill/>
          <a:ln>
            <a:noFill/>
          </a:ln>
        </p:spPr>
      </p:pic>
      <p:pic>
        <p:nvPicPr>
          <p:cNvPr id="4" name="Recorded Sound">
            <a:hlinkClick r:id="" action="ppaction://media"/>
            <a:extLst>
              <a:ext uri="{FF2B5EF4-FFF2-40B4-BE49-F238E27FC236}">
                <a16:creationId xmlns:a16="http://schemas.microsoft.com/office/drawing/2014/main" id="{251D6C43-6D1D-4513-B252-FEF9D3D675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6538" y="39010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2212950" y="102025"/>
            <a:ext cx="490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ree Serif"/>
                <a:ea typeface="Bree Serif"/>
                <a:cs typeface="Bree Serif"/>
                <a:sym typeface="Bree Serif"/>
              </a:rPr>
              <a:t>Watercolor and Music</a:t>
            </a:r>
            <a:endParaRPr>
              <a:latin typeface="Bree Serif"/>
              <a:ea typeface="Bree Serif"/>
              <a:cs typeface="Bree Serif"/>
              <a:sym typeface="Bree Serif"/>
            </a:endParaRPr>
          </a:p>
        </p:txBody>
      </p:sp>
      <p:pic>
        <p:nvPicPr>
          <p:cNvPr id="127" name="Google Shape;127;p21"/>
          <p:cNvPicPr preferRelativeResize="0"/>
          <p:nvPr/>
        </p:nvPicPr>
        <p:blipFill rotWithShape="1">
          <a:blip r:embed="rId5">
            <a:alphaModFix/>
          </a:blip>
          <a:srcRect t="-3584" r="-8365"/>
          <a:stretch/>
        </p:blipFill>
        <p:spPr>
          <a:xfrm>
            <a:off x="4802400" y="674725"/>
            <a:ext cx="4341600" cy="3956403"/>
          </a:xfrm>
          <a:prstGeom prst="rect">
            <a:avLst/>
          </a:prstGeom>
          <a:noFill/>
          <a:ln>
            <a:noFill/>
          </a:ln>
        </p:spPr>
      </p:pic>
      <p:pic>
        <p:nvPicPr>
          <p:cNvPr id="128" name="Google Shape;128;p21"/>
          <p:cNvPicPr preferRelativeResize="0"/>
          <p:nvPr/>
        </p:nvPicPr>
        <p:blipFill rotWithShape="1">
          <a:blip r:embed="rId6">
            <a:alphaModFix/>
          </a:blip>
          <a:srcRect l="4042" t="10031" r="1946"/>
          <a:stretch/>
        </p:blipFill>
        <p:spPr>
          <a:xfrm>
            <a:off x="265350" y="857250"/>
            <a:ext cx="4219128" cy="3730977"/>
          </a:xfrm>
          <a:prstGeom prst="rect">
            <a:avLst/>
          </a:prstGeom>
          <a:noFill/>
          <a:ln>
            <a:noFill/>
          </a:ln>
        </p:spPr>
      </p:pic>
      <p:pic>
        <p:nvPicPr>
          <p:cNvPr id="2" name="Slide 9">
            <a:hlinkClick r:id="" action="ppaction://media"/>
            <a:extLst>
              <a:ext uri="{FF2B5EF4-FFF2-40B4-BE49-F238E27FC236}">
                <a16:creationId xmlns:a16="http://schemas.microsoft.com/office/drawing/2014/main" id="{5D336F7D-94CA-4B05-8391-07ABAD3CAB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2450" y="4425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2266</Words>
  <Application>Microsoft Office PowerPoint</Application>
  <PresentationFormat>On-screen Show (16:9)</PresentationFormat>
  <Paragraphs>110</Paragraphs>
  <Slides>15</Slides>
  <Notes>15</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Bree Serif</vt:lpstr>
      <vt:lpstr>Muli</vt:lpstr>
      <vt:lpstr>Playfair Display</vt:lpstr>
      <vt:lpstr>Arial</vt:lpstr>
      <vt:lpstr>Lato</vt:lpstr>
      <vt:lpstr>Blue &amp; Gold</vt:lpstr>
      <vt:lpstr>PowerPoint Presentation</vt:lpstr>
      <vt:lpstr>Project Overview </vt:lpstr>
      <vt:lpstr>Creativity’s Impact on Dementia: Research </vt:lpstr>
      <vt:lpstr>Creativity’s Impact on Dementia: Field Research</vt:lpstr>
      <vt:lpstr>Zachary Rutter and “Spread Love Bus”</vt:lpstr>
      <vt:lpstr>John Wiegand and “Summertime Fun”</vt:lpstr>
      <vt:lpstr>“Spread Love Bus” </vt:lpstr>
      <vt:lpstr>“Summertime Fun” </vt:lpstr>
      <vt:lpstr>Watercolor and Music</vt:lpstr>
      <vt:lpstr>Responses</vt:lpstr>
      <vt:lpstr>Lessons Learned</vt:lpstr>
      <vt:lpstr>Implications for Social Work Community</vt:lpstr>
      <vt:lpstr>Thank you!</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Andersen</dc:creator>
  <cp:lastModifiedBy>Murphy, Shannon</cp:lastModifiedBy>
  <cp:revision>30</cp:revision>
  <dcterms:modified xsi:type="dcterms:W3CDTF">2020-05-22T21:00:58Z</dcterms:modified>
</cp:coreProperties>
</file>