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Lato" panose="020B0604020202020204" charset="0"/>
      <p:regular r:id="rId33"/>
      <p:bold r:id="rId34"/>
      <p:italic r:id="rId35"/>
      <p:boldItalic r:id="rId36"/>
    </p:embeddedFont>
    <p:embeddedFont>
      <p:font typeface="Raleway" panose="020B0604020202020204" charset="0"/>
      <p:regular r:id="rId37"/>
      <p:bold r:id="rId38"/>
      <p:italic r:id="rId39"/>
      <p:boldItalic r:id="rId40"/>
    </p:embeddedFont>
    <p:embeddedFont>
      <p:font typeface="Robo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750" autoAdjust="0"/>
  </p:normalViewPr>
  <p:slideViewPr>
    <p:cSldViewPr snapToGrid="0">
      <p:cViewPr varScale="1">
        <p:scale>
          <a:sx n="73" d="100"/>
          <a:sy n="73" d="100"/>
        </p:scale>
        <p:origin x="1738"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277249720_3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Through research we have seen that there are many positive strategies for maintaining beneficial pet ownership and human animal interaction for older adults.</a:t>
            </a:r>
            <a:endParaRPr dirty="0"/>
          </a:p>
        </p:txBody>
      </p:sp>
      <p:sp>
        <p:nvSpPr>
          <p:cNvPr id="155" name="Google Shape;155;g7277249720_3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277249720_3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On the other hand also, there are also some disadvantages to owning a pet as a older adult.</a:t>
            </a:r>
          </a:p>
          <a:p>
            <a:pPr marL="0" lvl="0" indent="0" algn="l" rtl="0">
              <a:lnSpc>
                <a:spcPct val="100000"/>
              </a:lnSpc>
              <a:spcBef>
                <a:spcPts val="0"/>
              </a:spcBef>
              <a:spcAft>
                <a:spcPts val="0"/>
              </a:spcAft>
              <a:buSzPts val="1100"/>
              <a:buNone/>
            </a:pPr>
            <a:endParaRPr dirty="0"/>
          </a:p>
        </p:txBody>
      </p:sp>
      <p:sp>
        <p:nvSpPr>
          <p:cNvPr id="162" name="Google Shape;162;g7277249720_3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82d711c5ee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82d711c5ee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2ad51ebe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2ad51ebe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needs info on Advanced Directive practices, how to have tough conversations before its time to give up pet, having neighbors/friends/family members in place in case of an emergency, for example some apartments we talked to said they must have 3 people identified to take pet in order to have one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2b3d2d401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2b3d2d401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 can you add your tips and tricks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2b3d2d4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2b3d2d4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Talking points, how do you begin conversation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2d711c5e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2d711c5e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2d711c5e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2d711c5e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visited and took a tour of both Animal Friends and Humane Animal Rescue. We talked with Liz Moser from Animal Friends who offered us resources on food banks, low cost vet care and introduced us to Chow Wagon. Madeline Daschbach offered us housing resources and information about the need for rehoming pets and having an emergency plan. They helped us identify gaps in the community and what their clients need the most, which helped us identify our community sections.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2d711c5e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2d711c5e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of these resources came from Animal Friends and Humane Animal Rescue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2d711c5e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2d711c5e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3945620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3945620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a:t>Survey Sample</a:t>
            </a:r>
            <a:endParaRPr dirty="0"/>
          </a:p>
          <a:p>
            <a:pPr marL="914400" lvl="1" indent="-298450" algn="l" rtl="0">
              <a:spcBef>
                <a:spcPts val="0"/>
              </a:spcBef>
              <a:spcAft>
                <a:spcPts val="0"/>
              </a:spcAft>
              <a:buSzPts val="1100"/>
              <a:buChar char="○"/>
            </a:pPr>
            <a:r>
              <a:rPr lang="en" dirty="0"/>
              <a:t>N= 175 age 60+					</a:t>
            </a:r>
            <a:endParaRPr dirty="0"/>
          </a:p>
          <a:p>
            <a:pPr marL="914400" lvl="1" indent="-298450" algn="l" rtl="0">
              <a:spcBef>
                <a:spcPts val="0"/>
              </a:spcBef>
              <a:spcAft>
                <a:spcPts val="0"/>
              </a:spcAft>
              <a:buSzPts val="1100"/>
              <a:buChar char="○"/>
            </a:pPr>
            <a:r>
              <a:rPr lang="en" dirty="0"/>
              <a:t>Mean age = 68</a:t>
            </a:r>
            <a:endParaRPr dirty="0"/>
          </a:p>
          <a:p>
            <a:pPr marL="914400" lvl="1" indent="-298450" algn="l" rtl="0">
              <a:spcBef>
                <a:spcPts val="0"/>
              </a:spcBef>
              <a:spcAft>
                <a:spcPts val="0"/>
              </a:spcAft>
              <a:buSzPts val="1100"/>
              <a:buChar char="○"/>
            </a:pPr>
            <a:r>
              <a:rPr lang="en" dirty="0"/>
              <a:t>60% white</a:t>
            </a:r>
            <a:endParaRPr dirty="0"/>
          </a:p>
          <a:p>
            <a:pPr marL="914400" lvl="1" indent="-298450" algn="l" rtl="0">
              <a:spcBef>
                <a:spcPts val="0"/>
              </a:spcBef>
              <a:spcAft>
                <a:spcPts val="0"/>
              </a:spcAft>
              <a:buSzPts val="1100"/>
              <a:buChar char="○"/>
            </a:pPr>
            <a:r>
              <a:rPr lang="en" dirty="0"/>
              <a:t>71% female</a:t>
            </a:r>
            <a:endParaRPr dirty="0"/>
          </a:p>
          <a:p>
            <a:pPr marL="914400" lvl="1" indent="-298450" algn="l" rtl="0">
              <a:spcBef>
                <a:spcPts val="0"/>
              </a:spcBef>
              <a:spcAft>
                <a:spcPts val="0"/>
              </a:spcAft>
              <a:buSzPts val="1100"/>
              <a:buChar char="○"/>
            </a:pPr>
            <a:r>
              <a:rPr lang="en" dirty="0"/>
              <a:t>59% at least one companion animal</a:t>
            </a:r>
            <a:endParaRPr dirty="0"/>
          </a:p>
          <a:p>
            <a:pPr marL="457200" lvl="0" indent="-298450" algn="l" rtl="0">
              <a:spcBef>
                <a:spcPts val="0"/>
              </a:spcBef>
              <a:spcAft>
                <a:spcPts val="0"/>
              </a:spcAft>
              <a:buSzPts val="1100"/>
              <a:buChar char="●"/>
            </a:pPr>
            <a:r>
              <a:rPr lang="en" dirty="0"/>
              <a:t>Interview Sample</a:t>
            </a:r>
            <a:endParaRPr dirty="0"/>
          </a:p>
          <a:p>
            <a:pPr marL="914400" lvl="1" indent="-298450" algn="l" rtl="0">
              <a:spcBef>
                <a:spcPts val="0"/>
              </a:spcBef>
              <a:spcAft>
                <a:spcPts val="0"/>
              </a:spcAft>
              <a:buSzPts val="1100"/>
              <a:buChar char="○"/>
            </a:pPr>
            <a:r>
              <a:rPr lang="en" dirty="0"/>
              <a:t>N = 8 age 60+</a:t>
            </a:r>
            <a:endParaRPr dirty="0"/>
          </a:p>
          <a:p>
            <a:pPr marL="914400" lvl="1" indent="-298450" algn="l" rtl="0">
              <a:spcBef>
                <a:spcPts val="0"/>
              </a:spcBef>
              <a:spcAft>
                <a:spcPts val="0"/>
              </a:spcAft>
              <a:buSzPts val="1100"/>
              <a:buChar char="○"/>
            </a:pPr>
            <a:r>
              <a:rPr lang="en" dirty="0"/>
              <a:t>Majority female</a:t>
            </a:r>
            <a:endParaRPr dirty="0"/>
          </a:p>
          <a:p>
            <a:pPr marL="914400" lvl="1" indent="-298450" algn="l" rtl="0">
              <a:spcBef>
                <a:spcPts val="0"/>
              </a:spcBef>
              <a:spcAft>
                <a:spcPts val="0"/>
              </a:spcAft>
              <a:buSzPts val="1100"/>
              <a:buChar char="○"/>
            </a:pPr>
            <a:r>
              <a:rPr lang="en" dirty="0"/>
              <a:t>All had one or more pets</a:t>
            </a: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2d711c5e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2d711c5e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2d711c5e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2d711c5e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2d711c5e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2d711c5e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2ad51ebe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2ad51ebe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a lot of low cost transportation options, are some taxi services but are pretty expensive </a:t>
            </a:r>
            <a:endParaRPr/>
          </a:p>
          <a:p>
            <a:pPr marL="0" lvl="0" indent="0" algn="l" rtl="0">
              <a:spcBef>
                <a:spcPts val="0"/>
              </a:spcBef>
              <a:spcAft>
                <a:spcPts val="0"/>
              </a:spcAft>
              <a:buNone/>
            </a:pPr>
            <a:r>
              <a:rPr lang="en"/>
              <a:t>There was not one localized place that seniors had about pets, not in senior resource guide</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2ad51ebe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2ad51ebe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spoke with ACSRG, who said they accept edits to their 2021 version of the guide </a:t>
            </a:r>
            <a:endParaRPr/>
          </a:p>
          <a:p>
            <a:pPr marL="0" lvl="0" indent="0" algn="l" rtl="0">
              <a:spcBef>
                <a:spcPts val="0"/>
              </a:spcBef>
              <a:spcAft>
                <a:spcPts val="0"/>
              </a:spcAft>
              <a:buNone/>
            </a:pPr>
            <a:r>
              <a:rPr lang="en"/>
              <a:t>The business students are working on a scope of work, to identify the most accessible distribution sites for a resource guide</a:t>
            </a:r>
            <a:endParaRPr/>
          </a:p>
          <a:p>
            <a:pPr marL="0" lvl="0" indent="0" algn="l" rtl="0">
              <a:spcBef>
                <a:spcPts val="0"/>
              </a:spcBef>
              <a:spcAft>
                <a:spcPts val="0"/>
              </a:spcAft>
              <a:buNone/>
            </a:pPr>
            <a:r>
              <a:rPr lang="en"/>
              <a:t>Creating a digital version so it can reach older adults who are not as connected in their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Work w/ animal friends and professor rautkis, having it at animal friends/rescue league </a:t>
            </a:r>
            <a:endParaRPr/>
          </a:p>
          <a:p>
            <a:pPr marL="0" lvl="0" indent="0" algn="l" rtl="0">
              <a:spcBef>
                <a:spcPts val="0"/>
              </a:spcBef>
              <a:spcAft>
                <a:spcPts val="0"/>
              </a:spcAft>
              <a:buNone/>
            </a:pPr>
            <a:r>
              <a:rPr lang="en"/>
              <a:t>App for caseworkers, bring up list of housing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2d711c5e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2d711c5e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f89662efc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f89662efc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3945620d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3945620d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latin typeface="Calibri"/>
                <a:ea typeface="Calibri"/>
                <a:cs typeface="Calibri"/>
                <a:sym typeface="Calibri"/>
              </a:rPr>
              <a:t>Controlling for race, education, employment, marital status, gender, income and benefits, multiple regression analysis found that :</a:t>
            </a:r>
            <a:endParaRPr sz="1200" dirty="0">
              <a:latin typeface="Calibri"/>
              <a:ea typeface="Calibri"/>
              <a:cs typeface="Calibri"/>
              <a:sym typeface="Calibri"/>
            </a:endParaRPr>
          </a:p>
          <a:p>
            <a:pPr marL="0" lvl="0" indent="0" algn="l" rtl="0">
              <a:lnSpc>
                <a:spcPct val="115000"/>
              </a:lnSpc>
              <a:spcBef>
                <a:spcPts val="0"/>
              </a:spcBef>
              <a:spcAft>
                <a:spcPts val="0"/>
              </a:spcAft>
              <a:buNone/>
            </a:pPr>
            <a:r>
              <a:rPr lang="en" sz="1200" dirty="0">
                <a:latin typeface="Calibri"/>
                <a:ea typeface="Calibri"/>
                <a:cs typeface="Calibri"/>
                <a:sym typeface="Calibri"/>
              </a:rPr>
              <a:t>Older age associated with greater food security p=.05</a:t>
            </a:r>
            <a:endParaRPr sz="1200" dirty="0">
              <a:latin typeface="Calibri"/>
              <a:ea typeface="Calibri"/>
              <a:cs typeface="Calibri"/>
              <a:sym typeface="Calibri"/>
            </a:endParaRPr>
          </a:p>
          <a:p>
            <a:pPr marL="0" lvl="0" indent="0" algn="l" rtl="0">
              <a:lnSpc>
                <a:spcPct val="115000"/>
              </a:lnSpc>
              <a:spcBef>
                <a:spcPts val="0"/>
              </a:spcBef>
              <a:spcAft>
                <a:spcPts val="0"/>
              </a:spcAft>
              <a:buNone/>
            </a:pPr>
            <a:r>
              <a:rPr lang="en" sz="1200" dirty="0">
                <a:latin typeface="Calibri"/>
                <a:ea typeface="Calibri"/>
                <a:cs typeface="Calibri"/>
                <a:sym typeface="Calibri"/>
              </a:rPr>
              <a:t>Pet ownership associated with greater food security p=.01</a:t>
            </a:r>
            <a:endParaRPr sz="1200" dirty="0">
              <a:latin typeface="Calibri"/>
              <a:ea typeface="Calibri"/>
              <a:cs typeface="Calibri"/>
              <a:sym typeface="Calibri"/>
            </a:endParaRPr>
          </a:p>
          <a:p>
            <a:pPr marL="0" lvl="0" indent="0" algn="l" rtl="0">
              <a:lnSpc>
                <a:spcPct val="115000"/>
              </a:lnSpc>
              <a:spcBef>
                <a:spcPts val="0"/>
              </a:spcBef>
              <a:spcAft>
                <a:spcPts val="0"/>
              </a:spcAft>
              <a:buNone/>
            </a:pPr>
            <a:r>
              <a:rPr lang="en" sz="1200" dirty="0">
                <a:latin typeface="Calibri"/>
                <a:ea typeface="Calibri"/>
                <a:cs typeface="Calibri"/>
                <a:sym typeface="Calibri"/>
              </a:rPr>
              <a:t>Low income associated with lower food security p=.05</a:t>
            </a:r>
            <a:endParaRPr sz="1200" dirty="0">
              <a:latin typeface="Calibri"/>
              <a:ea typeface="Calibri"/>
              <a:cs typeface="Calibri"/>
              <a:sym typeface="Calibri"/>
            </a:endParaRPr>
          </a:p>
          <a:p>
            <a:pPr marL="0" lvl="0" indent="0" algn="l" rtl="0">
              <a:lnSpc>
                <a:spcPct val="115000"/>
              </a:lnSpc>
              <a:spcBef>
                <a:spcPts val="0"/>
              </a:spcBef>
              <a:spcAft>
                <a:spcPts val="0"/>
              </a:spcAft>
              <a:buNone/>
            </a:pPr>
            <a:endParaRPr sz="1200" dirty="0">
              <a:latin typeface="Calibri"/>
              <a:ea typeface="Calibri"/>
              <a:cs typeface="Calibri"/>
              <a:sym typeface="Calibri"/>
            </a:endParaRPr>
          </a:p>
          <a:p>
            <a:pPr marL="0" lvl="0" indent="0" algn="l" rtl="0">
              <a:lnSpc>
                <a:spcPct val="115000"/>
              </a:lnSpc>
              <a:spcBef>
                <a:spcPts val="0"/>
              </a:spcBef>
              <a:spcAft>
                <a:spcPts val="0"/>
              </a:spcAft>
              <a:buNone/>
            </a:pPr>
            <a:r>
              <a:rPr lang="en" sz="1200" dirty="0">
                <a:latin typeface="Calibri"/>
                <a:ea typeface="Calibri"/>
                <a:cs typeface="Calibri"/>
                <a:sym typeface="Calibri"/>
              </a:rPr>
              <a:t>Sense of purpose, motivation for self care</a:t>
            </a:r>
            <a:endParaRPr sz="1200" dirty="0">
              <a:latin typeface="Calibri"/>
              <a:ea typeface="Calibri"/>
              <a:cs typeface="Calibri"/>
              <a:sym typeface="Calibri"/>
            </a:endParaRPr>
          </a:p>
          <a:p>
            <a:pPr marL="0" lvl="0" indent="0" algn="l" rtl="0">
              <a:lnSpc>
                <a:spcPct val="115000"/>
              </a:lnSpc>
              <a:spcBef>
                <a:spcPts val="0"/>
              </a:spcBef>
              <a:spcAft>
                <a:spcPts val="0"/>
              </a:spcAft>
              <a:buNone/>
            </a:pPr>
            <a:r>
              <a:rPr lang="en" sz="1200" dirty="0">
                <a:latin typeface="Calibri"/>
                <a:ea typeface="Calibri"/>
                <a:cs typeface="Calibri"/>
                <a:sym typeface="Calibri"/>
              </a:rPr>
              <a:t>Challenges: anticipatory worry and anxiety, perception of limited housing options with pets</a:t>
            </a:r>
            <a:endParaRPr sz="1200" dirty="0">
              <a:latin typeface="Calibri"/>
              <a:ea typeface="Calibri"/>
              <a:cs typeface="Calibri"/>
              <a:sym typeface="Calibri"/>
            </a:endParaRPr>
          </a:p>
          <a:p>
            <a:pPr marL="0" lvl="0" indent="0" algn="l" rtl="0">
              <a:lnSpc>
                <a:spcPct val="115000"/>
              </a:lnSpc>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endParaRPr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2d711c5e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2d711c5e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2d711c5e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2d711c5e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 conducted informal interviews and participant observations at out Field Placements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AgeWell; brought in service dogs from animal friends and there was a huge turn out. seniors there mostly did not have pets but wanted them. Their main concern was that they did not know if they could handle it with their own medical conditions </a:t>
            </a:r>
            <a:endParaRPr dirty="0"/>
          </a:p>
          <a:p>
            <a:pPr marL="0" lvl="0" indent="0" algn="l" rtl="0">
              <a:spcBef>
                <a:spcPts val="0"/>
              </a:spcBef>
              <a:spcAft>
                <a:spcPts val="0"/>
              </a:spcAft>
              <a:buNone/>
            </a:pPr>
            <a:r>
              <a:rPr lang="en" dirty="0"/>
              <a:t>Assessments don’t include pets, but when asked if they eat alone/with other people, most answer was with a pet!</a:t>
            </a:r>
            <a:endParaRPr dirty="0"/>
          </a:p>
          <a:p>
            <a:pPr marL="0" lvl="0" indent="0" algn="l" rtl="0">
              <a:spcBef>
                <a:spcPts val="0"/>
              </a:spcBef>
              <a:spcAft>
                <a:spcPts val="0"/>
              </a:spcAft>
              <a:buNone/>
            </a:pPr>
            <a:r>
              <a:rPr lang="en" dirty="0"/>
              <a:t>EAAS; older man came in, dog just died, wanted to adopt a new one, but did not have a car and could not take any animal on senior transportation options, lonely </a:t>
            </a:r>
            <a:endParaRPr dirty="0"/>
          </a:p>
          <a:p>
            <a:pPr marL="0" lvl="0" indent="0" algn="l" rtl="0">
              <a:spcBef>
                <a:spcPts val="0"/>
              </a:spcBef>
              <a:spcAft>
                <a:spcPts val="0"/>
              </a:spcAft>
              <a:buNone/>
            </a:pPr>
            <a:r>
              <a:rPr lang="en" dirty="0"/>
              <a:t>Canterbury Place: PTs, nurses seeing falls from pets </a:t>
            </a:r>
            <a:endParaRPr dirty="0"/>
          </a:p>
          <a:p>
            <a:pPr marL="0" lvl="0" indent="0" algn="l" rtl="0">
              <a:spcBef>
                <a:spcPts val="0"/>
              </a:spcBef>
              <a:spcAft>
                <a:spcPts val="0"/>
              </a:spcAft>
              <a:buNone/>
            </a:pPr>
            <a:r>
              <a:rPr lang="en" dirty="0"/>
              <a:t>Kane Regional Center </a:t>
            </a:r>
            <a:endParaRPr dirty="0"/>
          </a:p>
          <a:p>
            <a:pPr marL="0" lvl="0" indent="0" algn="l" rtl="0">
              <a:spcBef>
                <a:spcPts val="0"/>
              </a:spcBef>
              <a:spcAft>
                <a:spcPts val="0"/>
              </a:spcAft>
              <a:buNone/>
            </a:pPr>
            <a:r>
              <a:rPr lang="en" dirty="0"/>
              <a:t>Heritage Place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2d711c5e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2d711c5e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realized that a lot of older adults do age with pets or would like to - however professionals also acknowledged the risks of doing so.  Also - this information is not readily available to help older adults with pets. For example - the Allegheny County Senior Resource Guide doesn’t have a section dedicated to animals or pets. Some older adults could benefit from having a pet, but need some extra help or need some more information to help support them. They may not be aware of resources available to them.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2d711c5e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2d711c5e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worked to put together a resource guide with three distinct sections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2d711c5ee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2d711c5e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our first section we consider the question “Can aging with pets make life happier for the elderly?”</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277249720_3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older adult population is growing and in most developed countries, such as America, they are living for much longer. Many for up to 80 plus years without suffering from any significant health related disabilities This in turn has maximized the quality of their years after retirement.</a:t>
            </a:r>
            <a:endParaRPr dirty="0"/>
          </a:p>
        </p:txBody>
      </p:sp>
      <p:sp>
        <p:nvSpPr>
          <p:cNvPr id="149" name="Google Shape;149;g7277249720_3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800100" y="481945"/>
            <a:ext cx="7543800" cy="1028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4" name="Google Shape;84;p13"/>
          <p:cNvSpPr txBox="1">
            <a:spLocks noGrp="1"/>
          </p:cNvSpPr>
          <p:nvPr>
            <p:ph type="body" idx="1"/>
          </p:nvPr>
        </p:nvSpPr>
        <p:spPr>
          <a:xfrm>
            <a:off x="800100" y="1577340"/>
            <a:ext cx="7543800" cy="2887200"/>
          </a:xfrm>
          <a:prstGeom prst="rect">
            <a:avLst/>
          </a:prstGeom>
          <a:noFill/>
          <a:ln>
            <a:noFill/>
          </a:ln>
        </p:spPr>
        <p:txBody>
          <a:bodyPr spcFirstLastPara="1" wrap="square" lIns="68575" tIns="34275" rIns="68575" bIns="34275" anchor="t" anchorCtr="0">
            <a:noAutofit/>
          </a:bodyPr>
          <a:lstStyle>
            <a:lvl1pPr marL="457200" lvl="0" indent="-317500" algn="l" rtl="0">
              <a:lnSpc>
                <a:spcPct val="110000"/>
              </a:lnSpc>
              <a:spcBef>
                <a:spcPts val="700"/>
              </a:spcBef>
              <a:spcAft>
                <a:spcPts val="0"/>
              </a:spcAft>
              <a:buSzPts val="1400"/>
              <a:buChar char="◦"/>
              <a:defRPr/>
            </a:lvl1pPr>
            <a:lvl2pPr marL="914400" lvl="1" indent="-317500" algn="l" rtl="0">
              <a:lnSpc>
                <a:spcPct val="100000"/>
              </a:lnSpc>
              <a:spcBef>
                <a:spcPts val="400"/>
              </a:spcBef>
              <a:spcAft>
                <a:spcPts val="0"/>
              </a:spcAft>
              <a:buSzPts val="1400"/>
              <a:buChar char="◦"/>
              <a:defRPr/>
            </a:lvl2pPr>
            <a:lvl3pPr marL="1371600" lvl="2" indent="-317500" algn="l" rtl="0">
              <a:lnSpc>
                <a:spcPct val="100000"/>
              </a:lnSpc>
              <a:spcBef>
                <a:spcPts val="400"/>
              </a:spcBef>
              <a:spcAft>
                <a:spcPts val="0"/>
              </a:spcAft>
              <a:buSzPts val="1400"/>
              <a:buChar char="◦"/>
              <a:defRPr/>
            </a:lvl3pPr>
            <a:lvl4pPr marL="1828800" lvl="3" indent="-317500" algn="l" rtl="0">
              <a:lnSpc>
                <a:spcPct val="100000"/>
              </a:lnSpc>
              <a:spcBef>
                <a:spcPts val="400"/>
              </a:spcBef>
              <a:spcAft>
                <a:spcPts val="0"/>
              </a:spcAft>
              <a:buSzPts val="1400"/>
              <a:buChar char="◦"/>
              <a:defRPr/>
            </a:lvl4pPr>
            <a:lvl5pPr marL="2286000" lvl="4" indent="-317500" algn="l" rtl="0">
              <a:lnSpc>
                <a:spcPct val="100000"/>
              </a:lnSpc>
              <a:spcBef>
                <a:spcPts val="400"/>
              </a:spcBef>
              <a:spcAft>
                <a:spcPts val="0"/>
              </a:spcAft>
              <a:buSzPts val="1400"/>
              <a:buChar char="◦"/>
              <a:defRPr/>
            </a:lvl5pPr>
            <a:lvl6pPr marL="2743200" lvl="5" indent="-317500" algn="l" rtl="0">
              <a:lnSpc>
                <a:spcPct val="100000"/>
              </a:lnSpc>
              <a:spcBef>
                <a:spcPts val="400"/>
              </a:spcBef>
              <a:spcAft>
                <a:spcPts val="0"/>
              </a:spcAft>
              <a:buSzPts val="1400"/>
              <a:buChar char="◦"/>
              <a:defRPr/>
            </a:lvl6pPr>
            <a:lvl7pPr marL="3200400" lvl="6" indent="-317500" algn="l" rtl="0">
              <a:lnSpc>
                <a:spcPct val="100000"/>
              </a:lnSpc>
              <a:spcBef>
                <a:spcPts val="400"/>
              </a:spcBef>
              <a:spcAft>
                <a:spcPts val="0"/>
              </a:spcAft>
              <a:buSzPts val="1400"/>
              <a:buChar char="◦"/>
              <a:defRPr/>
            </a:lvl7pPr>
            <a:lvl8pPr marL="3657600" lvl="7" indent="-317500" algn="l" rtl="0">
              <a:lnSpc>
                <a:spcPct val="100000"/>
              </a:lnSpc>
              <a:spcBef>
                <a:spcPts val="400"/>
              </a:spcBef>
              <a:spcAft>
                <a:spcPts val="0"/>
              </a:spcAft>
              <a:buSzPts val="1400"/>
              <a:buChar char="◦"/>
              <a:defRPr/>
            </a:lvl8pPr>
            <a:lvl9pPr marL="4114800" lvl="8" indent="-317500" algn="l" rtl="0">
              <a:lnSpc>
                <a:spcPct val="100000"/>
              </a:lnSpc>
              <a:spcBef>
                <a:spcPts val="400"/>
              </a:spcBef>
              <a:spcAft>
                <a:spcPts val="0"/>
              </a:spcAft>
              <a:buSzPts val="1400"/>
              <a:buChar char="◦"/>
              <a:defRPr/>
            </a:lvl9pPr>
          </a:lstStyle>
          <a:p>
            <a:endParaRPr/>
          </a:p>
        </p:txBody>
      </p:sp>
      <p:sp>
        <p:nvSpPr>
          <p:cNvPr id="85" name="Google Shape;85;p13"/>
          <p:cNvSpPr txBox="1">
            <a:spLocks noGrp="1"/>
          </p:cNvSpPr>
          <p:nvPr>
            <p:ph type="dt" idx="10"/>
          </p:nvPr>
        </p:nvSpPr>
        <p:spPr>
          <a:xfrm>
            <a:off x="5442595" y="4526280"/>
            <a:ext cx="2169900" cy="274200"/>
          </a:xfrm>
          <a:prstGeom prst="rect">
            <a:avLst/>
          </a:prstGeom>
          <a:noFill/>
          <a:ln>
            <a:noFill/>
          </a:ln>
        </p:spPr>
        <p:txBody>
          <a:bodyPr spcFirstLastPara="1" wrap="square" lIns="68575" tIns="34275" rIns="68575" bIns="34275"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6" name="Google Shape;86;p13"/>
          <p:cNvSpPr txBox="1">
            <a:spLocks noGrp="1"/>
          </p:cNvSpPr>
          <p:nvPr>
            <p:ph type="ftr" idx="11"/>
          </p:nvPr>
        </p:nvSpPr>
        <p:spPr>
          <a:xfrm>
            <a:off x="800100" y="4526280"/>
            <a:ext cx="4362300" cy="2742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7" name="Google Shape;87;p13"/>
          <p:cNvSpPr txBox="1">
            <a:spLocks noGrp="1"/>
          </p:cNvSpPr>
          <p:nvPr>
            <p:ph type="sldNum" idx="12"/>
          </p:nvPr>
        </p:nvSpPr>
        <p:spPr>
          <a:xfrm>
            <a:off x="7715250" y="4526280"/>
            <a:ext cx="628500" cy="2742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800100" y="481945"/>
            <a:ext cx="7543800" cy="1028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26262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0" name="Google Shape;90;p14"/>
          <p:cNvSpPr txBox="1">
            <a:spLocks noGrp="1"/>
          </p:cNvSpPr>
          <p:nvPr>
            <p:ph type="body" idx="1"/>
          </p:nvPr>
        </p:nvSpPr>
        <p:spPr>
          <a:xfrm>
            <a:off x="800100" y="1577340"/>
            <a:ext cx="3497700" cy="2811900"/>
          </a:xfrm>
          <a:prstGeom prst="rect">
            <a:avLst/>
          </a:prstGeom>
          <a:noFill/>
          <a:ln>
            <a:noFill/>
          </a:ln>
        </p:spPr>
        <p:txBody>
          <a:bodyPr spcFirstLastPara="1" wrap="square" lIns="68575" tIns="34275" rIns="68575" bIns="34275" anchor="t" anchorCtr="0">
            <a:noAutofit/>
          </a:bodyPr>
          <a:lstStyle>
            <a:lvl1pPr marL="457200" lvl="0" indent="-317500" algn="l" rtl="0">
              <a:lnSpc>
                <a:spcPct val="11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91" name="Google Shape;91;p14"/>
          <p:cNvSpPr txBox="1">
            <a:spLocks noGrp="1"/>
          </p:cNvSpPr>
          <p:nvPr>
            <p:ph type="body" idx="2"/>
          </p:nvPr>
        </p:nvSpPr>
        <p:spPr>
          <a:xfrm>
            <a:off x="4846320" y="1577340"/>
            <a:ext cx="3497700" cy="2811900"/>
          </a:xfrm>
          <a:prstGeom prst="rect">
            <a:avLst/>
          </a:prstGeom>
          <a:noFill/>
          <a:ln>
            <a:noFill/>
          </a:ln>
        </p:spPr>
        <p:txBody>
          <a:bodyPr spcFirstLastPara="1" wrap="square" lIns="68575" tIns="34275" rIns="68575" bIns="34275" anchor="t" anchorCtr="0">
            <a:noAutofit/>
          </a:bodyPr>
          <a:lstStyle>
            <a:lvl1pPr marL="457200" lvl="0" indent="-317500" algn="l" rtl="0">
              <a:lnSpc>
                <a:spcPct val="110000"/>
              </a:lnSpc>
              <a:spcBef>
                <a:spcPts val="700"/>
              </a:spcBef>
              <a:spcAft>
                <a:spcPts val="0"/>
              </a:spcAft>
              <a:buSzPts val="1400"/>
              <a:buChar char="◦"/>
              <a:defRPr sz="1400"/>
            </a:lvl1pPr>
            <a:lvl2pPr marL="914400" lvl="1" indent="-304800" algn="l" rtl="0">
              <a:lnSpc>
                <a:spcPct val="100000"/>
              </a:lnSpc>
              <a:spcBef>
                <a:spcPts val="400"/>
              </a:spcBef>
              <a:spcAft>
                <a:spcPts val="0"/>
              </a:spcAft>
              <a:buSzPts val="1200"/>
              <a:buChar char="◦"/>
              <a:defRPr sz="1200"/>
            </a:lvl2pPr>
            <a:lvl3pPr marL="1371600" lvl="2" indent="-298450" algn="l" rtl="0">
              <a:lnSpc>
                <a:spcPct val="100000"/>
              </a:lnSpc>
              <a:spcBef>
                <a:spcPts val="400"/>
              </a:spcBef>
              <a:spcAft>
                <a:spcPts val="0"/>
              </a:spcAft>
              <a:buSzPts val="1100"/>
              <a:buChar char="◦"/>
              <a:defRPr sz="1100"/>
            </a:lvl3pPr>
            <a:lvl4pPr marL="1828800" lvl="3" indent="-298450" algn="l" rtl="0">
              <a:lnSpc>
                <a:spcPct val="100000"/>
              </a:lnSpc>
              <a:spcBef>
                <a:spcPts val="400"/>
              </a:spcBef>
              <a:spcAft>
                <a:spcPts val="0"/>
              </a:spcAft>
              <a:buSzPts val="1100"/>
              <a:buChar char="◦"/>
              <a:defRPr sz="1100"/>
            </a:lvl4pPr>
            <a:lvl5pPr marL="2286000" lvl="4" indent="-298450" algn="l" rtl="0">
              <a:lnSpc>
                <a:spcPct val="100000"/>
              </a:lnSpc>
              <a:spcBef>
                <a:spcPts val="400"/>
              </a:spcBef>
              <a:spcAft>
                <a:spcPts val="0"/>
              </a:spcAft>
              <a:buSzPts val="1100"/>
              <a:buChar char="◦"/>
              <a:defRPr sz="1100"/>
            </a:lvl5pPr>
            <a:lvl6pPr marL="2743200" lvl="5" indent="-298450" algn="l" rtl="0">
              <a:lnSpc>
                <a:spcPct val="100000"/>
              </a:lnSpc>
              <a:spcBef>
                <a:spcPts val="400"/>
              </a:spcBef>
              <a:spcAft>
                <a:spcPts val="0"/>
              </a:spcAft>
              <a:buSzPts val="1100"/>
              <a:buChar char="◦"/>
              <a:defRPr sz="1100"/>
            </a:lvl6pPr>
            <a:lvl7pPr marL="3200400" lvl="6" indent="-298450" algn="l" rtl="0">
              <a:lnSpc>
                <a:spcPct val="100000"/>
              </a:lnSpc>
              <a:spcBef>
                <a:spcPts val="400"/>
              </a:spcBef>
              <a:spcAft>
                <a:spcPts val="0"/>
              </a:spcAft>
              <a:buSzPts val="1100"/>
              <a:buChar char="◦"/>
              <a:defRPr sz="1100"/>
            </a:lvl7pPr>
            <a:lvl8pPr marL="3657600" lvl="7" indent="-298450" algn="l" rtl="0">
              <a:lnSpc>
                <a:spcPct val="100000"/>
              </a:lnSpc>
              <a:spcBef>
                <a:spcPts val="400"/>
              </a:spcBef>
              <a:spcAft>
                <a:spcPts val="0"/>
              </a:spcAft>
              <a:buSzPts val="1100"/>
              <a:buChar char="◦"/>
              <a:defRPr sz="1100"/>
            </a:lvl8pPr>
            <a:lvl9pPr marL="4114800" lvl="8" indent="-298450" algn="l" rtl="0">
              <a:lnSpc>
                <a:spcPct val="100000"/>
              </a:lnSpc>
              <a:spcBef>
                <a:spcPts val="400"/>
              </a:spcBef>
              <a:spcAft>
                <a:spcPts val="0"/>
              </a:spcAft>
              <a:buSzPts val="1100"/>
              <a:buChar char="◦"/>
              <a:defRPr sz="1100"/>
            </a:lvl9pPr>
          </a:lstStyle>
          <a:p>
            <a:endParaRPr/>
          </a:p>
        </p:txBody>
      </p:sp>
      <p:sp>
        <p:nvSpPr>
          <p:cNvPr id="92" name="Google Shape;92;p14"/>
          <p:cNvSpPr txBox="1">
            <a:spLocks noGrp="1"/>
          </p:cNvSpPr>
          <p:nvPr>
            <p:ph type="dt" idx="10"/>
          </p:nvPr>
        </p:nvSpPr>
        <p:spPr>
          <a:xfrm>
            <a:off x="5442595" y="4526280"/>
            <a:ext cx="2169900" cy="274200"/>
          </a:xfrm>
          <a:prstGeom prst="rect">
            <a:avLst/>
          </a:prstGeom>
          <a:noFill/>
          <a:ln>
            <a:noFill/>
          </a:ln>
        </p:spPr>
        <p:txBody>
          <a:bodyPr spcFirstLastPara="1" wrap="square" lIns="68575" tIns="34275" rIns="68575" bIns="34275" anchor="b"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3" name="Google Shape;93;p14"/>
          <p:cNvSpPr txBox="1">
            <a:spLocks noGrp="1"/>
          </p:cNvSpPr>
          <p:nvPr>
            <p:ph type="ftr" idx="11"/>
          </p:nvPr>
        </p:nvSpPr>
        <p:spPr>
          <a:xfrm>
            <a:off x="800100" y="4526280"/>
            <a:ext cx="4362300" cy="2742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4" name="Google Shape;94;p14"/>
          <p:cNvSpPr txBox="1">
            <a:spLocks noGrp="1"/>
          </p:cNvSpPr>
          <p:nvPr>
            <p:ph type="sldNum" idx="12"/>
          </p:nvPr>
        </p:nvSpPr>
        <p:spPr>
          <a:xfrm>
            <a:off x="7715250" y="4526280"/>
            <a:ext cx="628500" cy="274200"/>
          </a:xfrm>
          <a:prstGeom prst="rect">
            <a:avLst/>
          </a:prstGeom>
          <a:noFill/>
          <a:ln>
            <a:noFill/>
          </a:ln>
        </p:spPr>
        <p:txBody>
          <a:bodyPr spcFirstLastPara="1" wrap="square" lIns="68575" tIns="34275" rIns="68575" bIns="34275"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3F3F3F"/>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1.xml"/><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ctrTitle"/>
          </p:nvPr>
        </p:nvSpPr>
        <p:spPr>
          <a:xfrm>
            <a:off x="890250" y="561425"/>
            <a:ext cx="7688100" cy="131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Aging in Place with Pets </a:t>
            </a:r>
            <a:endParaRPr/>
          </a:p>
          <a:p>
            <a:pPr marL="0" lvl="0" indent="0" algn="ctr" rtl="0">
              <a:spcBef>
                <a:spcPts val="0"/>
              </a:spcBef>
              <a:spcAft>
                <a:spcPts val="0"/>
              </a:spcAft>
              <a:buNone/>
            </a:pPr>
            <a:r>
              <a:rPr lang="en" sz="3000" b="0"/>
              <a:t>Hartford Partnership Program for Aging </a:t>
            </a:r>
            <a:endParaRPr sz="3000" b="0"/>
          </a:p>
        </p:txBody>
      </p:sp>
      <p:sp>
        <p:nvSpPr>
          <p:cNvPr id="100" name="Google Shape;100;p15"/>
          <p:cNvSpPr txBox="1">
            <a:spLocks noGrp="1"/>
          </p:cNvSpPr>
          <p:nvPr>
            <p:ph type="subTitle" idx="1"/>
          </p:nvPr>
        </p:nvSpPr>
        <p:spPr>
          <a:xfrm>
            <a:off x="798950" y="4451075"/>
            <a:ext cx="81717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00"/>
                </a:solidFill>
              </a:rPr>
              <a:t>Kelsey Reich, Ionie Evans,  Elizabeth Steiner, Claire Engels and Alex Hickman </a:t>
            </a:r>
            <a:r>
              <a:rPr lang="en" b="1">
                <a:solidFill>
                  <a:srgbClr val="000000"/>
                </a:solidFill>
              </a:rPr>
              <a:t> </a:t>
            </a:r>
            <a:endParaRPr b="1">
              <a:solidFill>
                <a:srgbClr val="000000"/>
              </a:solidFill>
            </a:endParaRPr>
          </a:p>
        </p:txBody>
      </p:sp>
      <p:pic>
        <p:nvPicPr>
          <p:cNvPr id="101" name="Google Shape;101;p15"/>
          <p:cNvPicPr preferRelativeResize="0"/>
          <p:nvPr/>
        </p:nvPicPr>
        <p:blipFill>
          <a:blip r:embed="rId5">
            <a:alphaModFix/>
          </a:blip>
          <a:stretch>
            <a:fillRect/>
          </a:stretch>
        </p:blipFill>
        <p:spPr>
          <a:xfrm>
            <a:off x="365425" y="2079550"/>
            <a:ext cx="3317200" cy="2168651"/>
          </a:xfrm>
          <a:prstGeom prst="rect">
            <a:avLst/>
          </a:prstGeom>
          <a:noFill/>
          <a:ln>
            <a:noFill/>
          </a:ln>
        </p:spPr>
      </p:pic>
      <p:pic>
        <p:nvPicPr>
          <p:cNvPr id="102" name="Google Shape;102;p15"/>
          <p:cNvPicPr preferRelativeResize="0"/>
          <p:nvPr/>
        </p:nvPicPr>
        <p:blipFill>
          <a:blip r:embed="rId6">
            <a:alphaModFix/>
          </a:blip>
          <a:stretch>
            <a:fillRect/>
          </a:stretch>
        </p:blipFill>
        <p:spPr>
          <a:xfrm>
            <a:off x="4025319" y="2079525"/>
            <a:ext cx="4753206" cy="2168650"/>
          </a:xfrm>
          <a:prstGeom prst="rect">
            <a:avLst/>
          </a:prstGeom>
          <a:noFill/>
          <a:ln>
            <a:noFill/>
          </a:ln>
        </p:spPr>
      </p:pic>
      <p:pic>
        <p:nvPicPr>
          <p:cNvPr id="5" name="Slide 1">
            <a:hlinkClick r:id="" action="ppaction://media"/>
            <a:extLst>
              <a:ext uri="{FF2B5EF4-FFF2-40B4-BE49-F238E27FC236}">
                <a16:creationId xmlns:a16="http://schemas.microsoft.com/office/drawing/2014/main" id="{49D91AC8-BFD2-4D11-B437-732A48B203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4850" y="151225"/>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729450" y="1318650"/>
            <a:ext cx="7688700" cy="535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3000"/>
              <a:buFont typeface="Avenir"/>
              <a:buNone/>
            </a:pPr>
            <a:r>
              <a:rPr lang="en" sz="2400"/>
              <a:t>Benefits of aging with pets</a:t>
            </a:r>
            <a:endParaRPr sz="2400"/>
          </a:p>
        </p:txBody>
      </p:sp>
      <p:sp>
        <p:nvSpPr>
          <p:cNvPr id="158" name="Google Shape;158;p24"/>
          <p:cNvSpPr txBox="1">
            <a:spLocks noGrp="1"/>
          </p:cNvSpPr>
          <p:nvPr>
            <p:ph type="body" idx="1"/>
          </p:nvPr>
        </p:nvSpPr>
        <p:spPr>
          <a:xfrm>
            <a:off x="729450" y="2078875"/>
            <a:ext cx="7688700" cy="2261100"/>
          </a:xfrm>
          <a:prstGeom prst="rect">
            <a:avLst/>
          </a:prstGeom>
          <a:noFill/>
          <a:ln>
            <a:noFill/>
          </a:ln>
        </p:spPr>
        <p:txBody>
          <a:bodyPr spcFirstLastPara="1" wrap="square" lIns="68575" tIns="34275" rIns="68575" bIns="34275" anchor="t" anchorCtr="0">
            <a:noAutofit/>
          </a:bodyPr>
          <a:lstStyle/>
          <a:p>
            <a:pPr marL="139700" lvl="0" indent="-190500" algn="l" rtl="0">
              <a:lnSpc>
                <a:spcPct val="110000"/>
              </a:lnSpc>
              <a:spcBef>
                <a:spcPts val="0"/>
              </a:spcBef>
              <a:spcAft>
                <a:spcPts val="0"/>
              </a:spcAft>
              <a:buSzPts val="1800"/>
              <a:buFont typeface="Noto Sans Symbols"/>
              <a:buChar char="❖"/>
            </a:pPr>
            <a:r>
              <a:rPr lang="en" sz="1800"/>
              <a:t>Pets can motivate people to be active. </a:t>
            </a:r>
            <a:endParaRPr sz="1800"/>
          </a:p>
          <a:p>
            <a:pPr marL="139700" lvl="0" indent="-190500" algn="l" rtl="0">
              <a:lnSpc>
                <a:spcPct val="110000"/>
              </a:lnSpc>
              <a:spcBef>
                <a:spcPts val="0"/>
              </a:spcBef>
              <a:spcAft>
                <a:spcPts val="0"/>
              </a:spcAft>
              <a:buSzPts val="1800"/>
              <a:buFont typeface="Noto Sans Symbols"/>
              <a:buChar char="❖"/>
            </a:pPr>
            <a:r>
              <a:rPr lang="en" sz="1800"/>
              <a:t>Pets can stimulate positive emotions. </a:t>
            </a:r>
            <a:endParaRPr sz="1800"/>
          </a:p>
          <a:p>
            <a:pPr marL="139700" lvl="0" indent="-190500" algn="l" rtl="0">
              <a:lnSpc>
                <a:spcPct val="110000"/>
              </a:lnSpc>
              <a:spcBef>
                <a:spcPts val="0"/>
              </a:spcBef>
              <a:spcAft>
                <a:spcPts val="0"/>
              </a:spcAft>
              <a:buSzPts val="1800"/>
              <a:buFont typeface="Noto Sans Symbols"/>
              <a:buChar char="❖"/>
            </a:pPr>
            <a:r>
              <a:rPr lang="en" sz="1800"/>
              <a:t>Living with a pet provides company. </a:t>
            </a:r>
            <a:endParaRPr sz="1800"/>
          </a:p>
          <a:p>
            <a:pPr marL="139700" lvl="0" indent="-190500" algn="l" rtl="0">
              <a:lnSpc>
                <a:spcPct val="110000"/>
              </a:lnSpc>
              <a:spcBef>
                <a:spcPts val="0"/>
              </a:spcBef>
              <a:spcAft>
                <a:spcPts val="0"/>
              </a:spcAft>
              <a:buSzPts val="1800"/>
              <a:buFont typeface="Noto Sans Symbols"/>
              <a:buChar char="❖"/>
            </a:pPr>
            <a:r>
              <a:rPr lang="en" sz="1800"/>
              <a:t>Pets can offer emotional support. </a:t>
            </a:r>
            <a:endParaRPr sz="1800"/>
          </a:p>
          <a:p>
            <a:pPr marL="139700" lvl="0" indent="-190500" algn="l" rtl="0">
              <a:lnSpc>
                <a:spcPct val="110000"/>
              </a:lnSpc>
              <a:spcBef>
                <a:spcPts val="0"/>
              </a:spcBef>
              <a:spcAft>
                <a:spcPts val="0"/>
              </a:spcAft>
              <a:buSzPts val="1800"/>
              <a:buFont typeface="Noto Sans Symbols"/>
              <a:buChar char="❖"/>
            </a:pPr>
            <a:r>
              <a:rPr lang="en" sz="1800"/>
              <a:t>Pets can help in establishing a structured daily life.</a:t>
            </a:r>
            <a:endParaRPr sz="1800"/>
          </a:p>
        </p:txBody>
      </p:sp>
      <p:pic>
        <p:nvPicPr>
          <p:cNvPr id="159" name="Google Shape;159;p24"/>
          <p:cNvPicPr preferRelativeResize="0">
            <a:picLocks noGrp="1"/>
          </p:cNvPicPr>
          <p:nvPr>
            <p:ph type="body" idx="4294967295"/>
          </p:nvPr>
        </p:nvPicPr>
        <p:blipFill rotWithShape="1">
          <a:blip r:embed="rId5">
            <a:alphaModFix/>
          </a:blip>
          <a:srcRect/>
          <a:stretch/>
        </p:blipFill>
        <p:spPr>
          <a:xfrm>
            <a:off x="6100825" y="1338150"/>
            <a:ext cx="2661600" cy="2646600"/>
          </a:xfrm>
          <a:prstGeom prst="rect">
            <a:avLst/>
          </a:prstGeom>
          <a:noFill/>
          <a:ln>
            <a:noFill/>
          </a:ln>
        </p:spPr>
      </p:pic>
      <p:pic>
        <p:nvPicPr>
          <p:cNvPr id="2" name="Hartford Slide 10">
            <a:hlinkClick r:id="" action="ppaction://media"/>
            <a:extLst>
              <a:ext uri="{FF2B5EF4-FFF2-40B4-BE49-F238E27FC236}">
                <a16:creationId xmlns:a16="http://schemas.microsoft.com/office/drawing/2014/main" id="{96437616-D0BE-4FE3-9D6A-CC40F919EF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2232" y="177438"/>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729450" y="1318650"/>
            <a:ext cx="7688700" cy="535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2100"/>
              <a:buFont typeface="Avenir"/>
              <a:buNone/>
            </a:pPr>
            <a:r>
              <a:rPr lang="en" sz="2400" dirty="0"/>
              <a:t>Some </a:t>
            </a:r>
            <a:r>
              <a:rPr lang="en-US" sz="2400" dirty="0"/>
              <a:t>r</a:t>
            </a:r>
            <a:r>
              <a:rPr lang="en" sz="2400" dirty="0"/>
              <a:t>isks and challenges related to pet ownership in older adulthood</a:t>
            </a:r>
            <a:endParaRPr sz="2400" dirty="0"/>
          </a:p>
        </p:txBody>
      </p:sp>
      <p:sp>
        <p:nvSpPr>
          <p:cNvPr id="165" name="Google Shape;165;p25"/>
          <p:cNvSpPr txBox="1">
            <a:spLocks noGrp="1"/>
          </p:cNvSpPr>
          <p:nvPr>
            <p:ph type="body" idx="1"/>
          </p:nvPr>
        </p:nvSpPr>
        <p:spPr>
          <a:xfrm>
            <a:off x="729450" y="2078875"/>
            <a:ext cx="5070900" cy="2261100"/>
          </a:xfrm>
          <a:prstGeom prst="rect">
            <a:avLst/>
          </a:prstGeom>
          <a:noFill/>
          <a:ln>
            <a:noFill/>
          </a:ln>
        </p:spPr>
        <p:txBody>
          <a:bodyPr spcFirstLastPara="1" wrap="square" lIns="68575" tIns="34275" rIns="68575" bIns="34275" anchor="t" anchorCtr="0">
            <a:noAutofit/>
          </a:bodyPr>
          <a:lstStyle/>
          <a:p>
            <a:pPr marL="139700" lvl="0" indent="-152400" algn="l" rtl="0">
              <a:lnSpc>
                <a:spcPct val="115000"/>
              </a:lnSpc>
              <a:spcBef>
                <a:spcPts val="0"/>
              </a:spcBef>
              <a:spcAft>
                <a:spcPts val="0"/>
              </a:spcAft>
              <a:buSzPts val="1200"/>
              <a:buFont typeface="Noto Sans Symbols"/>
              <a:buChar char="●"/>
            </a:pPr>
            <a:r>
              <a:rPr lang="en" sz="1800"/>
              <a:t>Pet ownership costs money. </a:t>
            </a:r>
            <a:endParaRPr sz="1800"/>
          </a:p>
          <a:p>
            <a:pPr marL="139700" lvl="0" indent="-152400" algn="l" rtl="0">
              <a:lnSpc>
                <a:spcPct val="115000"/>
              </a:lnSpc>
              <a:spcBef>
                <a:spcPts val="0"/>
              </a:spcBef>
              <a:spcAft>
                <a:spcPts val="0"/>
              </a:spcAft>
              <a:buSzPts val="1200"/>
              <a:buFont typeface="Noto Sans Symbols"/>
              <a:buChar char="●"/>
            </a:pPr>
            <a:r>
              <a:rPr lang="en" sz="1800"/>
              <a:t>Pet ownership is not a uniformly desired or positive experience.</a:t>
            </a:r>
            <a:endParaRPr sz="1800"/>
          </a:p>
          <a:p>
            <a:pPr marL="139700" lvl="0" indent="-152400" algn="l" rtl="0">
              <a:lnSpc>
                <a:spcPct val="115000"/>
              </a:lnSpc>
              <a:spcBef>
                <a:spcPts val="0"/>
              </a:spcBef>
              <a:spcAft>
                <a:spcPts val="0"/>
              </a:spcAft>
              <a:buSzPts val="1200"/>
              <a:buFont typeface="Noto Sans Symbols"/>
              <a:buChar char="●"/>
            </a:pPr>
            <a:r>
              <a:rPr lang="en" sz="1800"/>
              <a:t>Inability to provide adequate care for a pet. </a:t>
            </a:r>
            <a:endParaRPr sz="1800"/>
          </a:p>
          <a:p>
            <a:pPr marL="139700" lvl="0" indent="-152400" algn="l" rtl="0">
              <a:lnSpc>
                <a:spcPct val="115000"/>
              </a:lnSpc>
              <a:spcBef>
                <a:spcPts val="0"/>
              </a:spcBef>
              <a:spcAft>
                <a:spcPts val="0"/>
              </a:spcAft>
              <a:buSzPts val="1200"/>
              <a:buFont typeface="Noto Sans Symbols"/>
              <a:buChar char="●"/>
            </a:pPr>
            <a:r>
              <a:rPr lang="en" sz="1800"/>
              <a:t>Extreme attachments. Ex. Hoarding</a:t>
            </a:r>
            <a:endParaRPr sz="1800"/>
          </a:p>
        </p:txBody>
      </p:sp>
      <p:pic>
        <p:nvPicPr>
          <p:cNvPr id="166" name="Google Shape;166;p25"/>
          <p:cNvPicPr preferRelativeResize="0">
            <a:picLocks noGrp="1"/>
          </p:cNvPicPr>
          <p:nvPr>
            <p:ph type="body" idx="4294967295"/>
          </p:nvPr>
        </p:nvPicPr>
        <p:blipFill rotWithShape="1">
          <a:blip r:embed="rId5">
            <a:alphaModFix/>
          </a:blip>
          <a:srcRect/>
          <a:stretch/>
        </p:blipFill>
        <p:spPr>
          <a:xfrm>
            <a:off x="5924304" y="1770170"/>
            <a:ext cx="2725500" cy="2878500"/>
          </a:xfrm>
          <a:prstGeom prst="rect">
            <a:avLst/>
          </a:prstGeom>
          <a:noFill/>
          <a:ln>
            <a:noFill/>
          </a:ln>
        </p:spPr>
      </p:pic>
      <p:pic>
        <p:nvPicPr>
          <p:cNvPr id="3" name="Hartford Slide 11">
            <a:hlinkClick r:id="" action="ppaction://media"/>
            <a:extLst>
              <a:ext uri="{FF2B5EF4-FFF2-40B4-BE49-F238E27FC236}">
                <a16:creationId xmlns:a16="http://schemas.microsoft.com/office/drawing/2014/main" id="{B539D1DD-A80D-4CCC-8A81-CF0FBEAA9C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6904" y="15193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Section II: Living safely with your pets in your home </a:t>
            </a:r>
            <a:endParaRPr dirty="0"/>
          </a:p>
        </p:txBody>
      </p:sp>
      <p:pic>
        <p:nvPicPr>
          <p:cNvPr id="2" name="Hartford Slide 12">
            <a:hlinkClick r:id="" action="ppaction://media"/>
            <a:extLst>
              <a:ext uri="{FF2B5EF4-FFF2-40B4-BE49-F238E27FC236}">
                <a16:creationId xmlns:a16="http://schemas.microsoft.com/office/drawing/2014/main" id="{740F900E-E3C5-4E5D-9BB0-6D2AD12025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4117" y="127094"/>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p:nvPr/>
        </p:nvSpPr>
        <p:spPr>
          <a:xfrm>
            <a:off x="381650" y="1322300"/>
            <a:ext cx="6777300" cy="760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3000">
              <a:latin typeface="Lato"/>
              <a:ea typeface="Lato"/>
              <a:cs typeface="Lato"/>
              <a:sym typeface="Lato"/>
            </a:endParaRPr>
          </a:p>
        </p:txBody>
      </p:sp>
      <p:pic>
        <p:nvPicPr>
          <p:cNvPr id="177" name="Google Shape;177;p27"/>
          <p:cNvPicPr preferRelativeResize="0"/>
          <p:nvPr/>
        </p:nvPicPr>
        <p:blipFill>
          <a:blip r:embed="rId5">
            <a:alphaModFix/>
          </a:blip>
          <a:stretch>
            <a:fillRect/>
          </a:stretch>
        </p:blipFill>
        <p:spPr>
          <a:xfrm>
            <a:off x="5338600" y="328400"/>
            <a:ext cx="2990150" cy="1990320"/>
          </a:xfrm>
          <a:prstGeom prst="rect">
            <a:avLst/>
          </a:prstGeom>
          <a:noFill/>
          <a:ln>
            <a:noFill/>
          </a:ln>
        </p:spPr>
      </p:pic>
      <p:pic>
        <p:nvPicPr>
          <p:cNvPr id="178" name="Google Shape;178;p27"/>
          <p:cNvPicPr preferRelativeResize="0"/>
          <p:nvPr/>
        </p:nvPicPr>
        <p:blipFill>
          <a:blip r:embed="rId6">
            <a:alphaModFix/>
          </a:blip>
          <a:stretch>
            <a:fillRect/>
          </a:stretch>
        </p:blipFill>
        <p:spPr>
          <a:xfrm>
            <a:off x="5338600" y="2571750"/>
            <a:ext cx="2990144" cy="1993421"/>
          </a:xfrm>
          <a:prstGeom prst="rect">
            <a:avLst/>
          </a:prstGeom>
          <a:noFill/>
          <a:ln>
            <a:noFill/>
          </a:ln>
        </p:spPr>
      </p:pic>
      <p:sp>
        <p:nvSpPr>
          <p:cNvPr id="179" name="Google Shape;179;p27"/>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Advanced Planning For Pets</a:t>
            </a:r>
            <a:endParaRPr/>
          </a:p>
        </p:txBody>
      </p:sp>
      <p:sp>
        <p:nvSpPr>
          <p:cNvPr id="180" name="Google Shape;180;p27"/>
          <p:cNvSpPr txBox="1">
            <a:spLocks noGrp="1"/>
          </p:cNvSpPr>
          <p:nvPr>
            <p:ph type="subTitle" idx="1"/>
          </p:nvPr>
        </p:nvSpPr>
        <p:spPr>
          <a:xfrm>
            <a:off x="730000" y="2318725"/>
            <a:ext cx="3768900" cy="759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Where will your pet go in emergencies ?</a:t>
            </a:r>
            <a:endParaRPr sz="2400"/>
          </a:p>
          <a:p>
            <a:pPr marL="457200" lvl="0" indent="-381000" algn="l" rtl="0">
              <a:spcBef>
                <a:spcPts val="0"/>
              </a:spcBef>
              <a:spcAft>
                <a:spcPts val="0"/>
              </a:spcAft>
              <a:buSzPts val="2400"/>
              <a:buChar char="●"/>
            </a:pPr>
            <a:r>
              <a:rPr lang="en" sz="2400"/>
              <a:t>When it’s time to give up your pet?</a:t>
            </a:r>
            <a:endParaRPr sz="2400"/>
          </a:p>
          <a:p>
            <a:pPr marL="457200" lvl="0" indent="0" algn="l" rtl="0">
              <a:spcBef>
                <a:spcPts val="0"/>
              </a:spcBef>
              <a:spcAft>
                <a:spcPts val="0"/>
              </a:spcAft>
              <a:buNone/>
            </a:pPr>
            <a:endParaRPr sz="2400"/>
          </a:p>
        </p:txBody>
      </p:sp>
      <p:pic>
        <p:nvPicPr>
          <p:cNvPr id="9" name="Audio Recording.m4a" descr="Audio Recording.m4a">
            <a:extLst>
              <a:ext uri="{FF2B5EF4-FFF2-40B4-BE49-F238E27FC236}">
                <a16:creationId xmlns:a16="http://schemas.microsoft.com/office/drawing/2014/main" id="{BB30E372-25FC-4670-AC46-B6AFA9117A2E}"/>
              </a:ext>
            </a:extLst>
          </p:cNvPr>
          <p:cNvPicPr>
            <a:picLocks/>
          </p:cNvPicPr>
          <p:nvPr>
            <a:audioFile r:link="rId2"/>
            <p:extLst>
              <p:ext uri="{DAA4B4D4-6D71-4841-9C94-3DE7FCFB9230}">
                <p14:media xmlns:p14="http://schemas.microsoft.com/office/powerpoint/2010/main" r:embed="rId1"/>
              </p:ext>
            </p:extLst>
          </p:nvPr>
        </p:nvPicPr>
        <p:blipFill>
          <a:blip r:embed="rId7"/>
          <a:stretch>
            <a:fillRect/>
          </a:stretch>
        </p:blipFill>
        <p:spPr>
          <a:xfrm>
            <a:off x="8261131" y="292579"/>
            <a:ext cx="571500" cy="571500"/>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8"/>
          <p:cNvSpPr txBox="1">
            <a:spLocks noGrp="1"/>
          </p:cNvSpPr>
          <p:nvPr>
            <p:ph type="body" idx="4294967295"/>
          </p:nvPr>
        </p:nvSpPr>
        <p:spPr>
          <a:xfrm>
            <a:off x="724950" y="4372551"/>
            <a:ext cx="7697400" cy="4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r>
              <a:rPr lang="en"/>
              <a:t> </a:t>
            </a:r>
            <a:endParaRPr/>
          </a:p>
        </p:txBody>
      </p:sp>
      <p:sp>
        <p:nvSpPr>
          <p:cNvPr id="186" name="Google Shape;186;p28"/>
          <p:cNvSpPr txBox="1">
            <a:spLocks noGrp="1"/>
          </p:cNvSpPr>
          <p:nvPr>
            <p:ph type="title"/>
          </p:nvPr>
        </p:nvSpPr>
        <p:spPr>
          <a:xfrm>
            <a:off x="729450" y="1318650"/>
            <a:ext cx="7688400" cy="37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800" dirty="0"/>
              <a:t>           Hiring Help </a:t>
            </a:r>
            <a:endParaRPr sz="1800" dirty="0"/>
          </a:p>
          <a:p>
            <a:pPr marL="0" lvl="0" indent="0" algn="l" rtl="0">
              <a:spcBef>
                <a:spcPts val="0"/>
              </a:spcBef>
              <a:spcAft>
                <a:spcPts val="0"/>
              </a:spcAft>
              <a:buNone/>
            </a:pPr>
            <a:endParaRPr sz="1800" dirty="0"/>
          </a:p>
          <a:p>
            <a:pPr marL="914400" lvl="0" indent="457200" algn="l" rtl="0">
              <a:spcBef>
                <a:spcPts val="0"/>
              </a:spcBef>
              <a:spcAft>
                <a:spcPts val="0"/>
              </a:spcAft>
              <a:buNone/>
            </a:pPr>
            <a:r>
              <a:rPr lang="en" sz="1800" dirty="0"/>
              <a:t>                        Training your pet </a:t>
            </a:r>
            <a:endParaRPr sz="1800" dirty="0"/>
          </a:p>
          <a:p>
            <a:pPr marL="0" lvl="0" indent="0" algn="l" rtl="0">
              <a:spcBef>
                <a:spcPts val="0"/>
              </a:spcBef>
              <a:spcAft>
                <a:spcPts val="0"/>
              </a:spcAft>
              <a:buNone/>
            </a:pPr>
            <a:endParaRPr sz="1800" dirty="0"/>
          </a:p>
          <a:p>
            <a:pPr marL="3200400" lvl="0" indent="457200" algn="l" rtl="0">
              <a:spcBef>
                <a:spcPts val="0"/>
              </a:spcBef>
              <a:spcAft>
                <a:spcPts val="0"/>
              </a:spcAft>
              <a:buNone/>
            </a:pPr>
            <a:r>
              <a:rPr lang="en" sz="1800" dirty="0"/>
              <a:t>                           Clearing your space </a:t>
            </a:r>
            <a:endParaRPr sz="1800" dirty="0"/>
          </a:p>
          <a:p>
            <a:pPr marL="0" lvl="0" indent="0" algn="ctr" rtl="0">
              <a:spcBef>
                <a:spcPts val="0"/>
              </a:spcBef>
              <a:spcAft>
                <a:spcPts val="0"/>
              </a:spcAft>
              <a:buNone/>
            </a:pPr>
            <a:r>
              <a:rPr lang="en" dirty="0"/>
              <a:t> </a:t>
            </a:r>
            <a:endParaRPr dirty="0"/>
          </a:p>
        </p:txBody>
      </p:sp>
      <p:pic>
        <p:nvPicPr>
          <p:cNvPr id="187" name="Google Shape;187;p28"/>
          <p:cNvPicPr preferRelativeResize="0"/>
          <p:nvPr/>
        </p:nvPicPr>
        <p:blipFill>
          <a:blip r:embed="rId5">
            <a:alphaModFix/>
          </a:blip>
          <a:stretch>
            <a:fillRect/>
          </a:stretch>
        </p:blipFill>
        <p:spPr>
          <a:xfrm>
            <a:off x="3013875" y="709875"/>
            <a:ext cx="2802150" cy="2366250"/>
          </a:xfrm>
          <a:prstGeom prst="rect">
            <a:avLst/>
          </a:prstGeom>
          <a:noFill/>
          <a:ln>
            <a:noFill/>
          </a:ln>
        </p:spPr>
      </p:pic>
      <p:pic>
        <p:nvPicPr>
          <p:cNvPr id="6" name="Kelsey Tips and Tricks " descr="Kelsey Tips and Tricks ">
            <a:extLst>
              <a:ext uri="{FF2B5EF4-FFF2-40B4-BE49-F238E27FC236}">
                <a16:creationId xmlns:a16="http://schemas.microsoft.com/office/drawing/2014/main" id="{68C1099D-CB0B-4497-9A84-CD5A07955122}"/>
              </a:ext>
            </a:extLst>
          </p:cNvPr>
          <p:cNvPicPr>
            <a:picLocks/>
          </p:cNvPicPr>
          <p:nvPr>
            <a:audioFile r:link="rId2"/>
            <p:extLst>
              <p:ext uri="{DAA4B4D4-6D71-4841-9C94-3DE7FCFB9230}">
                <p14:media xmlns:p14="http://schemas.microsoft.com/office/powerpoint/2010/main" r:embed="rId1"/>
              </p:ext>
            </p:extLst>
          </p:nvPr>
        </p:nvPicPr>
        <p:blipFill>
          <a:blip r:embed="rId6"/>
          <a:stretch>
            <a:fillRect/>
          </a:stretch>
        </p:blipFill>
        <p:spPr>
          <a:xfrm>
            <a:off x="8276914" y="179564"/>
            <a:ext cx="685800" cy="685800"/>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cxnSp>
        <p:nvCxnSpPr>
          <p:cNvPr id="192" name="Google Shape;192;p29"/>
          <p:cNvCxnSpPr>
            <a:stCxn id="193" idx="2"/>
            <a:endCxn id="194" idx="0"/>
          </p:cNvCxnSpPr>
          <p:nvPr/>
        </p:nvCxnSpPr>
        <p:spPr>
          <a:xfrm rot="-5400000" flipH="1">
            <a:off x="4730325" y="695000"/>
            <a:ext cx="684600" cy="1846500"/>
          </a:xfrm>
          <a:prstGeom prst="bentConnector3">
            <a:avLst>
              <a:gd name="adj1" fmla="val 50004"/>
            </a:avLst>
          </a:prstGeom>
          <a:noFill/>
          <a:ln w="19050" cap="flat" cmpd="sng">
            <a:solidFill>
              <a:srgbClr val="C2C2C2"/>
            </a:solidFill>
            <a:prstDash val="solid"/>
            <a:miter lim="8000"/>
            <a:headEnd type="none" w="sm" len="sm"/>
            <a:tailEnd type="none" w="sm" len="sm"/>
          </a:ln>
        </p:spPr>
      </p:cxnSp>
      <p:cxnSp>
        <p:nvCxnSpPr>
          <p:cNvPr id="195" name="Google Shape;195;p29"/>
          <p:cNvCxnSpPr>
            <a:stCxn id="196" idx="0"/>
            <a:endCxn id="193" idx="2"/>
          </p:cNvCxnSpPr>
          <p:nvPr/>
        </p:nvCxnSpPr>
        <p:spPr>
          <a:xfrm rot="-5400000">
            <a:off x="2921925" y="733150"/>
            <a:ext cx="684600" cy="1770300"/>
          </a:xfrm>
          <a:prstGeom prst="bentConnector3">
            <a:avLst>
              <a:gd name="adj1" fmla="val 50004"/>
            </a:avLst>
          </a:prstGeom>
          <a:noFill/>
          <a:ln w="19050" cap="flat" cmpd="sng">
            <a:solidFill>
              <a:srgbClr val="C2C2C2"/>
            </a:solidFill>
            <a:prstDash val="solid"/>
            <a:miter lim="8000"/>
            <a:headEnd type="none" w="sm" len="sm"/>
            <a:tailEnd type="none" w="sm" len="sm"/>
          </a:ln>
        </p:spPr>
      </p:cxnSp>
      <p:cxnSp>
        <p:nvCxnSpPr>
          <p:cNvPr id="197" name="Google Shape;197;p29"/>
          <p:cNvCxnSpPr>
            <a:stCxn id="194" idx="1"/>
            <a:endCxn id="198" idx="0"/>
          </p:cNvCxnSpPr>
          <p:nvPr/>
        </p:nvCxnSpPr>
        <p:spPr>
          <a:xfrm flipH="1">
            <a:off x="4918425" y="2143750"/>
            <a:ext cx="308400" cy="869100"/>
          </a:xfrm>
          <a:prstGeom prst="bentConnector2">
            <a:avLst/>
          </a:prstGeom>
          <a:noFill/>
          <a:ln w="19050" cap="flat" cmpd="sng">
            <a:solidFill>
              <a:srgbClr val="C2C2C2"/>
            </a:solidFill>
            <a:prstDash val="solid"/>
            <a:miter lim="8000"/>
            <a:headEnd type="none" w="sm" len="sm"/>
            <a:tailEnd type="none" w="sm" len="sm"/>
          </a:ln>
        </p:spPr>
      </p:cxnSp>
      <p:cxnSp>
        <p:nvCxnSpPr>
          <p:cNvPr id="199" name="Google Shape;199;p29"/>
          <p:cNvCxnSpPr/>
          <p:nvPr/>
        </p:nvCxnSpPr>
        <p:spPr>
          <a:xfrm rot="10800000" flipH="1">
            <a:off x="3274200" y="2518175"/>
            <a:ext cx="1659900" cy="437700"/>
          </a:xfrm>
          <a:prstGeom prst="bentConnector3">
            <a:avLst>
              <a:gd name="adj1" fmla="val 50000"/>
            </a:avLst>
          </a:prstGeom>
          <a:noFill/>
          <a:ln w="19050" cap="flat" cmpd="sng">
            <a:solidFill>
              <a:srgbClr val="C2C2C2"/>
            </a:solidFill>
            <a:prstDash val="solid"/>
            <a:miter lim="8000"/>
            <a:headEnd type="none" w="sm" len="sm"/>
            <a:tailEnd type="none" w="sm" len="sm"/>
          </a:ln>
        </p:spPr>
      </p:cxnSp>
      <p:cxnSp>
        <p:nvCxnSpPr>
          <p:cNvPr id="200" name="Google Shape;200;p29"/>
          <p:cNvCxnSpPr>
            <a:stCxn id="194" idx="2"/>
            <a:endCxn id="201" idx="0"/>
          </p:cNvCxnSpPr>
          <p:nvPr/>
        </p:nvCxnSpPr>
        <p:spPr>
          <a:xfrm rot="-5400000" flipH="1">
            <a:off x="6186825" y="2135950"/>
            <a:ext cx="387300" cy="769200"/>
          </a:xfrm>
          <a:prstGeom prst="bentConnector3">
            <a:avLst>
              <a:gd name="adj1" fmla="val 50016"/>
            </a:avLst>
          </a:prstGeom>
          <a:noFill/>
          <a:ln w="19050" cap="flat" cmpd="sng">
            <a:solidFill>
              <a:srgbClr val="C2C2C2"/>
            </a:solidFill>
            <a:prstDash val="solid"/>
            <a:miter lim="8000"/>
            <a:headEnd type="none" w="sm" len="sm"/>
            <a:tailEnd type="none" w="sm" len="sm"/>
          </a:ln>
        </p:spPr>
      </p:cxnSp>
      <p:cxnSp>
        <p:nvCxnSpPr>
          <p:cNvPr id="202" name="Google Shape;202;p29"/>
          <p:cNvCxnSpPr>
            <a:stCxn id="201" idx="0"/>
            <a:endCxn id="194" idx="2"/>
          </p:cNvCxnSpPr>
          <p:nvPr/>
        </p:nvCxnSpPr>
        <p:spPr>
          <a:xfrm rot="5400000" flipH="1">
            <a:off x="6186825" y="2136225"/>
            <a:ext cx="387300" cy="768900"/>
          </a:xfrm>
          <a:prstGeom prst="bentConnector3">
            <a:avLst>
              <a:gd name="adj1" fmla="val 50016"/>
            </a:avLst>
          </a:prstGeom>
          <a:noFill/>
          <a:ln w="19050" cap="flat" cmpd="sng">
            <a:solidFill>
              <a:srgbClr val="C2C2C2"/>
            </a:solidFill>
            <a:prstDash val="solid"/>
            <a:miter lim="8000"/>
            <a:headEnd type="none" w="sm" len="sm"/>
            <a:tailEnd type="none" w="sm" len="sm"/>
          </a:ln>
        </p:spPr>
      </p:cxnSp>
      <p:sp>
        <p:nvSpPr>
          <p:cNvPr id="193" name="Google Shape;193;p29"/>
          <p:cNvSpPr txBox="1"/>
          <p:nvPr/>
        </p:nvSpPr>
        <p:spPr>
          <a:xfrm>
            <a:off x="3379125" y="909650"/>
            <a:ext cx="1540500" cy="366300"/>
          </a:xfrm>
          <a:prstGeom prst="rect">
            <a:avLst/>
          </a:prstGeom>
          <a:noFill/>
          <a:ln w="19050"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A1E"/>
                </a:solidFill>
                <a:latin typeface="Roboto"/>
                <a:ea typeface="Roboto"/>
                <a:cs typeface="Roboto"/>
                <a:sym typeface="Roboto"/>
              </a:rPr>
              <a:t>When is it time to rehome your pet?</a:t>
            </a:r>
            <a:endParaRPr sz="1000">
              <a:solidFill>
                <a:srgbClr val="A72A1E"/>
              </a:solidFill>
              <a:latin typeface="Roboto"/>
              <a:ea typeface="Roboto"/>
              <a:cs typeface="Roboto"/>
              <a:sym typeface="Roboto"/>
            </a:endParaRPr>
          </a:p>
        </p:txBody>
      </p:sp>
      <p:sp>
        <p:nvSpPr>
          <p:cNvPr id="196" name="Google Shape;196;p29"/>
          <p:cNvSpPr txBox="1"/>
          <p:nvPr/>
        </p:nvSpPr>
        <p:spPr>
          <a:xfrm>
            <a:off x="1610025" y="1960600"/>
            <a:ext cx="1538100" cy="366300"/>
          </a:xfrm>
          <a:prstGeom prst="rect">
            <a:avLst/>
          </a:prstGeom>
          <a:noFill/>
          <a:ln w="19050"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A1E"/>
                </a:solidFill>
                <a:latin typeface="Roboto"/>
                <a:ea typeface="Roboto"/>
                <a:cs typeface="Roboto"/>
                <a:sym typeface="Roboto"/>
              </a:rPr>
              <a:t>Three or more hospital visits </a:t>
            </a:r>
            <a:endParaRPr sz="1000">
              <a:solidFill>
                <a:srgbClr val="A72A1E"/>
              </a:solidFill>
              <a:latin typeface="Roboto"/>
              <a:ea typeface="Roboto"/>
              <a:cs typeface="Roboto"/>
              <a:sym typeface="Roboto"/>
            </a:endParaRPr>
          </a:p>
        </p:txBody>
      </p:sp>
      <p:sp>
        <p:nvSpPr>
          <p:cNvPr id="194" name="Google Shape;194;p29"/>
          <p:cNvSpPr txBox="1"/>
          <p:nvPr/>
        </p:nvSpPr>
        <p:spPr>
          <a:xfrm>
            <a:off x="5226825" y="1960600"/>
            <a:ext cx="1538100" cy="366300"/>
          </a:xfrm>
          <a:prstGeom prst="rect">
            <a:avLst/>
          </a:prstGeom>
          <a:noFill/>
          <a:ln w="19050"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A1E"/>
                </a:solidFill>
                <a:latin typeface="Roboto"/>
                <a:ea typeface="Roboto"/>
                <a:cs typeface="Roboto"/>
                <a:sym typeface="Roboto"/>
              </a:rPr>
              <a:t>Is it safe to have a pet at your home?</a:t>
            </a:r>
            <a:endParaRPr sz="1000">
              <a:solidFill>
                <a:srgbClr val="A72A1E"/>
              </a:solidFill>
              <a:latin typeface="Roboto"/>
              <a:ea typeface="Roboto"/>
              <a:cs typeface="Roboto"/>
              <a:sym typeface="Roboto"/>
            </a:endParaRPr>
          </a:p>
        </p:txBody>
      </p:sp>
      <p:sp>
        <p:nvSpPr>
          <p:cNvPr id="201" name="Google Shape;201;p29"/>
          <p:cNvSpPr txBox="1"/>
          <p:nvPr/>
        </p:nvSpPr>
        <p:spPr>
          <a:xfrm>
            <a:off x="5995875" y="2714325"/>
            <a:ext cx="1538100" cy="1946400"/>
          </a:xfrm>
          <a:prstGeom prst="rect">
            <a:avLst/>
          </a:prstGeom>
          <a:noFill/>
          <a:ln w="19050"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A1E"/>
                </a:solidFill>
                <a:latin typeface="Roboto"/>
                <a:ea typeface="Roboto"/>
                <a:cs typeface="Roboto"/>
                <a:sym typeface="Roboto"/>
              </a:rPr>
              <a:t>No</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No support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Could you find community support?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No</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Rehome</a:t>
            </a:r>
            <a:endParaRPr sz="1000">
              <a:solidFill>
                <a:srgbClr val="A72A1E"/>
              </a:solidFill>
              <a:latin typeface="Roboto"/>
              <a:ea typeface="Roboto"/>
              <a:cs typeface="Roboto"/>
              <a:sym typeface="Roboto"/>
            </a:endParaRPr>
          </a:p>
        </p:txBody>
      </p:sp>
      <p:sp>
        <p:nvSpPr>
          <p:cNvPr id="198" name="Google Shape;198;p29"/>
          <p:cNvSpPr txBox="1"/>
          <p:nvPr/>
        </p:nvSpPr>
        <p:spPr>
          <a:xfrm>
            <a:off x="4149375" y="3012700"/>
            <a:ext cx="1538100" cy="572700"/>
          </a:xfrm>
          <a:prstGeom prst="rect">
            <a:avLst/>
          </a:prstGeom>
          <a:noFill/>
          <a:ln w="19050"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A1E"/>
                </a:solidFill>
                <a:latin typeface="Roboto"/>
                <a:ea typeface="Roboto"/>
                <a:cs typeface="Roboto"/>
                <a:sym typeface="Roboto"/>
              </a:rPr>
              <a:t>Maybe </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Family or caregiver willing to help</a:t>
            </a:r>
            <a:endParaRPr sz="1000">
              <a:solidFill>
                <a:srgbClr val="A72A1E"/>
              </a:solidFill>
              <a:latin typeface="Roboto"/>
              <a:ea typeface="Roboto"/>
              <a:cs typeface="Roboto"/>
              <a:sym typeface="Roboto"/>
            </a:endParaRPr>
          </a:p>
        </p:txBody>
      </p:sp>
      <p:sp>
        <p:nvSpPr>
          <p:cNvPr id="203" name="Google Shape;203;p29"/>
          <p:cNvSpPr txBox="1"/>
          <p:nvPr/>
        </p:nvSpPr>
        <p:spPr>
          <a:xfrm>
            <a:off x="1956800" y="3012700"/>
            <a:ext cx="1538100" cy="572700"/>
          </a:xfrm>
          <a:prstGeom prst="rect">
            <a:avLst/>
          </a:prstGeom>
          <a:noFill/>
          <a:ln w="19050"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A72A1E"/>
                </a:solidFill>
                <a:latin typeface="Roboto"/>
                <a:ea typeface="Roboto"/>
                <a:cs typeface="Roboto"/>
                <a:sym typeface="Roboto"/>
              </a:rPr>
              <a:t>Yes</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a:t>
            </a:r>
            <a:endParaRPr sz="1000">
              <a:solidFill>
                <a:srgbClr val="A72A1E"/>
              </a:solidFill>
              <a:latin typeface="Roboto"/>
              <a:ea typeface="Roboto"/>
              <a:cs typeface="Roboto"/>
              <a:sym typeface="Roboto"/>
            </a:endParaRPr>
          </a:p>
          <a:p>
            <a:pPr marL="0" lvl="0" indent="0" algn="ctr" rtl="0">
              <a:spcBef>
                <a:spcPts val="0"/>
              </a:spcBef>
              <a:spcAft>
                <a:spcPts val="0"/>
              </a:spcAft>
              <a:buNone/>
            </a:pPr>
            <a:r>
              <a:rPr lang="en" sz="1000">
                <a:solidFill>
                  <a:srgbClr val="A72A1E"/>
                </a:solidFill>
                <a:latin typeface="Roboto"/>
                <a:ea typeface="Roboto"/>
                <a:cs typeface="Roboto"/>
                <a:sym typeface="Roboto"/>
              </a:rPr>
              <a:t>Family or caregiver can help  </a:t>
            </a:r>
            <a:endParaRPr sz="1000">
              <a:solidFill>
                <a:srgbClr val="A72A1E"/>
              </a:solidFill>
              <a:latin typeface="Roboto"/>
              <a:ea typeface="Roboto"/>
              <a:cs typeface="Roboto"/>
              <a:sym typeface="Roboto"/>
            </a:endParaRPr>
          </a:p>
        </p:txBody>
      </p:sp>
      <p:pic>
        <p:nvPicPr>
          <p:cNvPr id="15" name="Kelsey: time to rehome" descr="Kelsey: time to rehome">
            <a:extLst>
              <a:ext uri="{FF2B5EF4-FFF2-40B4-BE49-F238E27FC236}">
                <a16:creationId xmlns:a16="http://schemas.microsoft.com/office/drawing/2014/main" id="{FA453CAB-07AD-440C-9033-A509A8F5DA35}"/>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8214937" y="220718"/>
            <a:ext cx="571501" cy="571501"/>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Section III: Community Resources</a:t>
            </a:r>
            <a:endParaRPr/>
          </a:p>
        </p:txBody>
      </p:sp>
      <p:pic>
        <p:nvPicPr>
          <p:cNvPr id="3" name="Recorded Sound" descr="Recorded Sound">
            <a:hlinkClick r:id="" action="ppaction://media"/>
            <a:extLst>
              <a:ext uri="{FF2B5EF4-FFF2-40B4-BE49-F238E27FC236}">
                <a16:creationId xmlns:a16="http://schemas.microsoft.com/office/drawing/2014/main" id="{B3669603-2E34-42BD-A9C6-F7D7B773D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6896" y="172102"/>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2064300" y="615300"/>
            <a:ext cx="4864800" cy="91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Community Partners </a:t>
            </a:r>
            <a:endParaRPr/>
          </a:p>
        </p:txBody>
      </p:sp>
      <p:pic>
        <p:nvPicPr>
          <p:cNvPr id="214" name="Google Shape;214;p31"/>
          <p:cNvPicPr preferRelativeResize="0"/>
          <p:nvPr/>
        </p:nvPicPr>
        <p:blipFill>
          <a:blip r:embed="rId5">
            <a:alphaModFix/>
          </a:blip>
          <a:stretch>
            <a:fillRect/>
          </a:stretch>
        </p:blipFill>
        <p:spPr>
          <a:xfrm>
            <a:off x="477025" y="1735000"/>
            <a:ext cx="4572000" cy="2571750"/>
          </a:xfrm>
          <a:prstGeom prst="rect">
            <a:avLst/>
          </a:prstGeom>
          <a:noFill/>
          <a:ln>
            <a:noFill/>
          </a:ln>
        </p:spPr>
      </p:pic>
      <p:pic>
        <p:nvPicPr>
          <p:cNvPr id="215" name="Google Shape;215;p31"/>
          <p:cNvPicPr preferRelativeResize="0"/>
          <p:nvPr/>
        </p:nvPicPr>
        <p:blipFill>
          <a:blip r:embed="rId6">
            <a:alphaModFix/>
          </a:blip>
          <a:stretch>
            <a:fillRect/>
          </a:stretch>
        </p:blipFill>
        <p:spPr>
          <a:xfrm>
            <a:off x="5546350" y="1666725"/>
            <a:ext cx="2890875" cy="2890875"/>
          </a:xfrm>
          <a:prstGeom prst="rect">
            <a:avLst/>
          </a:prstGeom>
          <a:noFill/>
          <a:ln>
            <a:noFill/>
          </a:ln>
        </p:spPr>
      </p:pic>
      <p:pic>
        <p:nvPicPr>
          <p:cNvPr id="5" name="Recorded Sound" descr="Recorded Sound">
            <a:hlinkClick r:id="" action="ppaction://media"/>
            <a:extLst>
              <a:ext uri="{FF2B5EF4-FFF2-40B4-BE49-F238E27FC236}">
                <a16:creationId xmlns:a16="http://schemas.microsoft.com/office/drawing/2014/main" id="{40587D23-69B8-4011-8102-A28A97CEFF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1763" y="2430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title"/>
          </p:nvPr>
        </p:nvSpPr>
        <p:spPr>
          <a:xfrm>
            <a:off x="1985888" y="1400225"/>
            <a:ext cx="16443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Housing</a:t>
            </a:r>
            <a:endParaRPr sz="1800"/>
          </a:p>
        </p:txBody>
      </p:sp>
      <p:sp>
        <p:nvSpPr>
          <p:cNvPr id="221" name="Google Shape;221;p32"/>
          <p:cNvSpPr txBox="1">
            <a:spLocks noGrp="1"/>
          </p:cNvSpPr>
          <p:nvPr>
            <p:ph type="body" idx="1"/>
          </p:nvPr>
        </p:nvSpPr>
        <p:spPr>
          <a:xfrm>
            <a:off x="260850" y="2889950"/>
            <a:ext cx="1644300" cy="159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Food Pantries across Pittsburgh area that have dog food available - largely supplied by Animal Friends Chow Wagon</a:t>
            </a:r>
            <a:endParaRPr/>
          </a:p>
        </p:txBody>
      </p:sp>
      <p:sp>
        <p:nvSpPr>
          <p:cNvPr id="222" name="Google Shape;222;p32"/>
          <p:cNvSpPr txBox="1">
            <a:spLocks noGrp="1"/>
          </p:cNvSpPr>
          <p:nvPr>
            <p:ph type="title"/>
          </p:nvPr>
        </p:nvSpPr>
        <p:spPr>
          <a:xfrm>
            <a:off x="260850" y="1400225"/>
            <a:ext cx="16443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Food</a:t>
            </a:r>
            <a:endParaRPr sz="1800"/>
          </a:p>
        </p:txBody>
      </p:sp>
      <p:sp>
        <p:nvSpPr>
          <p:cNvPr id="223" name="Google Shape;223;p32"/>
          <p:cNvSpPr txBox="1">
            <a:spLocks noGrp="1"/>
          </p:cNvSpPr>
          <p:nvPr>
            <p:ph type="body" idx="1"/>
          </p:nvPr>
        </p:nvSpPr>
        <p:spPr>
          <a:xfrm>
            <a:off x="1985888" y="2889950"/>
            <a:ext cx="1644300" cy="159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Contacted Senior Apartment buildings from Senior Resource Guide. List of 70+ buildings and their pet policies</a:t>
            </a:r>
            <a:endParaRPr/>
          </a:p>
        </p:txBody>
      </p:sp>
      <p:sp>
        <p:nvSpPr>
          <p:cNvPr id="224" name="Google Shape;224;p32"/>
          <p:cNvSpPr txBox="1">
            <a:spLocks noGrp="1"/>
          </p:cNvSpPr>
          <p:nvPr>
            <p:ph type="title"/>
          </p:nvPr>
        </p:nvSpPr>
        <p:spPr>
          <a:xfrm>
            <a:off x="3710950" y="1400225"/>
            <a:ext cx="16443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Low-Cost Vets</a:t>
            </a:r>
            <a:endParaRPr sz="1800"/>
          </a:p>
        </p:txBody>
      </p:sp>
      <p:sp>
        <p:nvSpPr>
          <p:cNvPr id="225" name="Google Shape;225;p32"/>
          <p:cNvSpPr txBox="1">
            <a:spLocks noGrp="1"/>
          </p:cNvSpPr>
          <p:nvPr>
            <p:ph type="body" idx="1"/>
          </p:nvPr>
        </p:nvSpPr>
        <p:spPr>
          <a:xfrm>
            <a:off x="3710950" y="2889950"/>
            <a:ext cx="1644300" cy="159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Includes access to both low-cost vaccine and low-cost spay/neuter services</a:t>
            </a:r>
            <a:endParaRPr/>
          </a:p>
        </p:txBody>
      </p:sp>
      <p:sp>
        <p:nvSpPr>
          <p:cNvPr id="226" name="Google Shape;226;p32"/>
          <p:cNvSpPr txBox="1">
            <a:spLocks noGrp="1"/>
          </p:cNvSpPr>
          <p:nvPr>
            <p:ph type="title"/>
          </p:nvPr>
        </p:nvSpPr>
        <p:spPr>
          <a:xfrm>
            <a:off x="5436000" y="1400225"/>
            <a:ext cx="16443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Emergency Boarding</a:t>
            </a:r>
            <a:endParaRPr sz="1800"/>
          </a:p>
        </p:txBody>
      </p:sp>
      <p:sp>
        <p:nvSpPr>
          <p:cNvPr id="227" name="Google Shape;227;p32"/>
          <p:cNvSpPr txBox="1">
            <a:spLocks noGrp="1"/>
          </p:cNvSpPr>
          <p:nvPr>
            <p:ph type="body" idx="1"/>
          </p:nvPr>
        </p:nvSpPr>
        <p:spPr>
          <a:xfrm>
            <a:off x="5436000" y="2889950"/>
            <a:ext cx="1644300" cy="159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Important resource for older adults who may unexpectedly go into the hospital and do not have family or friends to take pet</a:t>
            </a:r>
            <a:endParaRPr/>
          </a:p>
        </p:txBody>
      </p:sp>
      <p:sp>
        <p:nvSpPr>
          <p:cNvPr id="228" name="Google Shape;228;p32"/>
          <p:cNvSpPr txBox="1">
            <a:spLocks noGrp="1"/>
          </p:cNvSpPr>
          <p:nvPr>
            <p:ph type="title"/>
          </p:nvPr>
        </p:nvSpPr>
        <p:spPr>
          <a:xfrm>
            <a:off x="7161050" y="1400225"/>
            <a:ext cx="1728900" cy="82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a:t>Transportation</a:t>
            </a:r>
            <a:endParaRPr sz="1700"/>
          </a:p>
        </p:txBody>
      </p:sp>
      <p:sp>
        <p:nvSpPr>
          <p:cNvPr id="229" name="Google Shape;229;p32"/>
          <p:cNvSpPr txBox="1">
            <a:spLocks noGrp="1"/>
          </p:cNvSpPr>
          <p:nvPr>
            <p:ph type="body" idx="1"/>
          </p:nvPr>
        </p:nvSpPr>
        <p:spPr>
          <a:xfrm>
            <a:off x="7161050" y="2889950"/>
            <a:ext cx="1644300" cy="1597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Many older adults no longer drive and pets are not allowed on Access or Port Authority unless a certified service animal </a:t>
            </a:r>
            <a:endParaRPr/>
          </a:p>
        </p:txBody>
      </p:sp>
      <p:pic>
        <p:nvPicPr>
          <p:cNvPr id="230" name="Google Shape;230;p32"/>
          <p:cNvPicPr preferRelativeResize="0"/>
          <p:nvPr/>
        </p:nvPicPr>
        <p:blipFill>
          <a:blip r:embed="rId5">
            <a:alphaModFix/>
          </a:blip>
          <a:stretch>
            <a:fillRect/>
          </a:stretch>
        </p:blipFill>
        <p:spPr>
          <a:xfrm>
            <a:off x="671850" y="2065338"/>
            <a:ext cx="822300" cy="822300"/>
          </a:xfrm>
          <a:prstGeom prst="rect">
            <a:avLst/>
          </a:prstGeom>
          <a:noFill/>
          <a:ln>
            <a:noFill/>
          </a:ln>
        </p:spPr>
      </p:pic>
      <p:pic>
        <p:nvPicPr>
          <p:cNvPr id="231" name="Google Shape;231;p32"/>
          <p:cNvPicPr preferRelativeResize="0"/>
          <p:nvPr/>
        </p:nvPicPr>
        <p:blipFill>
          <a:blip r:embed="rId6">
            <a:alphaModFix/>
          </a:blip>
          <a:stretch>
            <a:fillRect/>
          </a:stretch>
        </p:blipFill>
        <p:spPr>
          <a:xfrm>
            <a:off x="2396899" y="2063013"/>
            <a:ext cx="822300" cy="826941"/>
          </a:xfrm>
          <a:prstGeom prst="rect">
            <a:avLst/>
          </a:prstGeom>
          <a:noFill/>
          <a:ln>
            <a:noFill/>
          </a:ln>
        </p:spPr>
      </p:pic>
      <p:pic>
        <p:nvPicPr>
          <p:cNvPr id="232" name="Google Shape;232;p32"/>
          <p:cNvPicPr preferRelativeResize="0"/>
          <p:nvPr/>
        </p:nvPicPr>
        <p:blipFill>
          <a:blip r:embed="rId7">
            <a:alphaModFix/>
          </a:blip>
          <a:stretch>
            <a:fillRect/>
          </a:stretch>
        </p:blipFill>
        <p:spPr>
          <a:xfrm>
            <a:off x="4121952" y="2063022"/>
            <a:ext cx="822300" cy="826922"/>
          </a:xfrm>
          <a:prstGeom prst="rect">
            <a:avLst/>
          </a:prstGeom>
          <a:noFill/>
          <a:ln>
            <a:noFill/>
          </a:ln>
        </p:spPr>
      </p:pic>
      <p:pic>
        <p:nvPicPr>
          <p:cNvPr id="233" name="Google Shape;233;p32"/>
          <p:cNvPicPr preferRelativeResize="0"/>
          <p:nvPr/>
        </p:nvPicPr>
        <p:blipFill>
          <a:blip r:embed="rId8">
            <a:alphaModFix/>
          </a:blip>
          <a:stretch>
            <a:fillRect/>
          </a:stretch>
        </p:blipFill>
        <p:spPr>
          <a:xfrm>
            <a:off x="5847000" y="2065338"/>
            <a:ext cx="822300" cy="822300"/>
          </a:xfrm>
          <a:prstGeom prst="rect">
            <a:avLst/>
          </a:prstGeom>
          <a:noFill/>
          <a:ln>
            <a:noFill/>
          </a:ln>
        </p:spPr>
      </p:pic>
      <p:pic>
        <p:nvPicPr>
          <p:cNvPr id="234" name="Google Shape;234;p32"/>
          <p:cNvPicPr preferRelativeResize="0"/>
          <p:nvPr/>
        </p:nvPicPr>
        <p:blipFill>
          <a:blip r:embed="rId9">
            <a:alphaModFix/>
          </a:blip>
          <a:stretch>
            <a:fillRect/>
          </a:stretch>
        </p:blipFill>
        <p:spPr>
          <a:xfrm>
            <a:off x="7572050" y="2065338"/>
            <a:ext cx="822300" cy="822300"/>
          </a:xfrm>
          <a:prstGeom prst="rect">
            <a:avLst/>
          </a:prstGeom>
          <a:noFill/>
          <a:ln>
            <a:noFill/>
          </a:ln>
        </p:spPr>
      </p:pic>
      <p:pic>
        <p:nvPicPr>
          <p:cNvPr id="2" name="Slide 18">
            <a:hlinkClick r:id="" action="ppaction://media"/>
            <a:extLst>
              <a:ext uri="{FF2B5EF4-FFF2-40B4-BE49-F238E27FC236}">
                <a16:creationId xmlns:a16="http://schemas.microsoft.com/office/drawing/2014/main" id="{FA81AB52-D8C9-4592-8B51-C0EA47A4767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11245" y="185902"/>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3"/>
          <p:cNvPicPr preferRelativeResize="0"/>
          <p:nvPr/>
        </p:nvPicPr>
        <p:blipFill>
          <a:blip r:embed="rId5">
            <a:alphaModFix/>
          </a:blip>
          <a:stretch>
            <a:fillRect/>
          </a:stretch>
        </p:blipFill>
        <p:spPr>
          <a:xfrm>
            <a:off x="2633913" y="62900"/>
            <a:ext cx="3876177" cy="5017700"/>
          </a:xfrm>
          <a:prstGeom prst="rect">
            <a:avLst/>
          </a:prstGeom>
          <a:noFill/>
          <a:ln>
            <a:noFill/>
          </a:ln>
        </p:spPr>
      </p:pic>
      <p:pic>
        <p:nvPicPr>
          <p:cNvPr id="2" name="Slide 19">
            <a:hlinkClick r:id="" action="ppaction://media"/>
            <a:extLst>
              <a:ext uri="{FF2B5EF4-FFF2-40B4-BE49-F238E27FC236}">
                <a16:creationId xmlns:a16="http://schemas.microsoft.com/office/drawing/2014/main" id="{F24E6E44-39C8-4C25-8C2F-5B9E79C29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938" y="185903"/>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9450" y="1318650"/>
            <a:ext cx="7688700" cy="96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Contemporary Considerations for Aging Together with Companion Animals</a:t>
            </a:r>
            <a:endParaRPr/>
          </a:p>
        </p:txBody>
      </p:sp>
      <p:sp>
        <p:nvSpPr>
          <p:cNvPr id="108" name="Google Shape;108;p16"/>
          <p:cNvSpPr txBox="1">
            <a:spLocks noGrp="1"/>
          </p:cNvSpPr>
          <p:nvPr>
            <p:ph type="body" idx="1"/>
          </p:nvPr>
        </p:nvSpPr>
        <p:spPr>
          <a:xfrm>
            <a:off x="729450" y="2206950"/>
            <a:ext cx="81222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Rauktis, Lee, Bickel &amp; Cahalane, 2019</a:t>
            </a:r>
            <a:endParaRPr sz="1800"/>
          </a:p>
          <a:p>
            <a:pPr marL="457200" lvl="0" indent="-342900" algn="l" rtl="0">
              <a:spcBef>
                <a:spcPts val="0"/>
              </a:spcBef>
              <a:spcAft>
                <a:spcPts val="0"/>
              </a:spcAft>
              <a:buSzPts val="1800"/>
              <a:buChar char="●"/>
            </a:pPr>
            <a:r>
              <a:rPr lang="en" sz="1800"/>
              <a:t>Over one-third of older adults in Western countries live with a companion animal (Toohey &amp; Rock, 2019)</a:t>
            </a:r>
            <a:endParaRPr sz="1800"/>
          </a:p>
          <a:p>
            <a:pPr marL="457200" lvl="0" indent="-342900" algn="l" rtl="0">
              <a:spcBef>
                <a:spcPts val="0"/>
              </a:spcBef>
              <a:spcAft>
                <a:spcPts val="0"/>
              </a:spcAft>
              <a:buSzPts val="1800"/>
              <a:buChar char="●"/>
            </a:pPr>
            <a:r>
              <a:rPr lang="en" sz="1800"/>
              <a:t>7.7% of individuals 60 and older are food insecure (Feeding America, 2017)</a:t>
            </a:r>
            <a:endParaRPr sz="1800"/>
          </a:p>
          <a:p>
            <a:pPr marL="457200" lvl="0" indent="-342900" algn="l" rtl="0">
              <a:spcBef>
                <a:spcPts val="0"/>
              </a:spcBef>
              <a:spcAft>
                <a:spcPts val="0"/>
              </a:spcAft>
              <a:buSzPts val="1800"/>
              <a:buChar char="●"/>
            </a:pPr>
            <a:r>
              <a:rPr lang="en" sz="1800"/>
              <a:t>Limited research on low-income pet owners and food security</a:t>
            </a:r>
            <a:endParaRPr sz="1800"/>
          </a:p>
          <a:p>
            <a:pPr marL="457200" lvl="0" indent="-342900" algn="l" rtl="0">
              <a:spcBef>
                <a:spcPts val="0"/>
              </a:spcBef>
              <a:spcAft>
                <a:spcPts val="0"/>
              </a:spcAft>
              <a:buSzPts val="1800"/>
              <a:buChar char="●"/>
            </a:pPr>
            <a:r>
              <a:rPr lang="en" sz="1800"/>
              <a:t>Study included surveys and interviews of 390+ people at 30 food pantries</a:t>
            </a:r>
            <a:endParaRPr sz="1800"/>
          </a:p>
          <a:p>
            <a:pPr marL="914400" lvl="1" indent="-342900" algn="l" rtl="0">
              <a:spcBef>
                <a:spcPts val="0"/>
              </a:spcBef>
              <a:spcAft>
                <a:spcPts val="0"/>
              </a:spcAft>
              <a:buSzPts val="1800"/>
              <a:buChar char="○"/>
            </a:pPr>
            <a:r>
              <a:rPr lang="en" sz="1800"/>
              <a:t>Food security, food strategies, benefits and challenges, and more</a:t>
            </a:r>
            <a:endParaRPr sz="1800"/>
          </a:p>
        </p:txBody>
      </p:sp>
      <p:pic>
        <p:nvPicPr>
          <p:cNvPr id="2" name="Slide 2">
            <a:hlinkClick r:id="" action="ppaction://media"/>
            <a:extLst>
              <a:ext uri="{FF2B5EF4-FFF2-40B4-BE49-F238E27FC236}">
                <a16:creationId xmlns:a16="http://schemas.microsoft.com/office/drawing/2014/main" id="{A3CB246B-6110-4A9A-B659-1E0E3C8DDF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112" y="1887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title"/>
          </p:nvPr>
        </p:nvSpPr>
        <p:spPr>
          <a:xfrm>
            <a:off x="729450" y="1322450"/>
            <a:ext cx="7688400" cy="196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Partnership with Pitt Business Students from the David Berg Center for Ethics and Leadership</a:t>
            </a:r>
            <a:endParaRPr/>
          </a:p>
        </p:txBody>
      </p:sp>
      <p:pic>
        <p:nvPicPr>
          <p:cNvPr id="4" name="Audio Recording.m4a" descr="Audio Recording.m4a">
            <a:extLst>
              <a:ext uri="{FF2B5EF4-FFF2-40B4-BE49-F238E27FC236}">
                <a16:creationId xmlns:a16="http://schemas.microsoft.com/office/drawing/2014/main" id="{09417015-44F6-4F74-821B-9D7DE88BD8EC}"/>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8186539" y="184057"/>
            <a:ext cx="685800" cy="685800"/>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729450" y="1318650"/>
            <a:ext cx="7688400" cy="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Pitt Business Student Involvement </a:t>
            </a:r>
            <a:endParaRPr/>
          </a:p>
        </p:txBody>
      </p:sp>
      <p:sp>
        <p:nvSpPr>
          <p:cNvPr id="250" name="Google Shape;250;p35"/>
          <p:cNvSpPr txBox="1"/>
          <p:nvPr/>
        </p:nvSpPr>
        <p:spPr>
          <a:xfrm>
            <a:off x="952050" y="1841275"/>
            <a:ext cx="7465800" cy="2870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Lato"/>
              <a:buChar char="●"/>
            </a:pPr>
            <a:r>
              <a:rPr lang="en">
                <a:latin typeface="Lato"/>
                <a:ea typeface="Lato"/>
                <a:cs typeface="Lato"/>
                <a:sym typeface="Lato"/>
              </a:rPr>
              <a:t>Pitt Business student consultants from the Certificate Program in Leadership &amp; Ethics worked with the Hartford students, as well as Liz Moser from Animal Friends/Chow Wagon</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For Chow Wagon, they created a Best Practices Report about community based programs, from which Chow Wagon could implement ideas from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For the Hartford students, they hosted a one-hour marketing session to develop</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A logo </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Potential distribution sites </a:t>
            </a:r>
            <a:endParaRPr>
              <a:latin typeface="Lato"/>
              <a:ea typeface="Lato"/>
              <a:cs typeface="Lato"/>
              <a:sym typeface="Lato"/>
            </a:endParaRPr>
          </a:p>
          <a:p>
            <a:pPr marL="914400" lvl="1" indent="-317500" algn="l" rtl="0">
              <a:spcBef>
                <a:spcPts val="0"/>
              </a:spcBef>
              <a:spcAft>
                <a:spcPts val="0"/>
              </a:spcAft>
              <a:buSzPts val="1400"/>
              <a:buFont typeface="Lato"/>
              <a:buChar char="○"/>
            </a:pPr>
            <a:r>
              <a:rPr lang="en">
                <a:latin typeface="Lato"/>
                <a:ea typeface="Lato"/>
                <a:cs typeface="Lato"/>
                <a:sym typeface="Lato"/>
              </a:rPr>
              <a:t>Format ideas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With the help of Professor Ray Jones, they also provided a scalability report for the development of the resource guide into an mobile application </a:t>
            </a:r>
            <a:endParaRPr>
              <a:latin typeface="Lato"/>
              <a:ea typeface="Lato"/>
              <a:cs typeface="Lato"/>
              <a:sym typeface="Lato"/>
            </a:endParaRPr>
          </a:p>
        </p:txBody>
      </p:sp>
      <p:pic>
        <p:nvPicPr>
          <p:cNvPr id="5" name="Audio Recording.m4a" descr="Audio Recording.m4a">
            <a:extLst>
              <a:ext uri="{FF2B5EF4-FFF2-40B4-BE49-F238E27FC236}">
                <a16:creationId xmlns:a16="http://schemas.microsoft.com/office/drawing/2014/main" id="{BE569476-093B-4067-ABE6-7105B3EAB45D}"/>
              </a:ext>
            </a:extLst>
          </p:cNvPr>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8074950" y="240871"/>
            <a:ext cx="685800" cy="685800"/>
          </a:xfrm>
          <a:prstGeom prst="rect">
            <a:avLst/>
          </a:prstGeom>
          <a:ln w="12700">
            <a:miter lim="400000"/>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Conclusion</a:t>
            </a:r>
            <a:endParaRPr/>
          </a:p>
        </p:txBody>
      </p:sp>
      <p:pic>
        <p:nvPicPr>
          <p:cNvPr id="3" name="Recorded Sound" descr="Recorded Sound">
            <a:hlinkClick r:id="" action="ppaction://media"/>
            <a:extLst>
              <a:ext uri="{FF2B5EF4-FFF2-40B4-BE49-F238E27FC236}">
                <a16:creationId xmlns:a16="http://schemas.microsoft.com/office/drawing/2014/main" id="{07EB8B69-A3CC-4B9D-A6DF-AE7C73C1C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0837" y="126123"/>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t>
            </a:r>
            <a:endParaRPr/>
          </a:p>
        </p:txBody>
      </p:sp>
      <p:sp>
        <p:nvSpPr>
          <p:cNvPr id="261" name="Google Shape;261;p37"/>
          <p:cNvSpPr txBox="1">
            <a:spLocks noGrp="1"/>
          </p:cNvSpPr>
          <p:nvPr>
            <p:ph type="body" idx="1"/>
          </p:nvPr>
        </p:nvSpPr>
        <p:spPr>
          <a:xfrm>
            <a:off x="546825" y="1987575"/>
            <a:ext cx="7688700" cy="2080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Font typeface="Raleway"/>
              <a:buChar char="●"/>
            </a:pPr>
            <a:r>
              <a:rPr lang="en" sz="1600">
                <a:solidFill>
                  <a:srgbClr val="000000"/>
                </a:solidFill>
                <a:latin typeface="Raleway"/>
                <a:ea typeface="Raleway"/>
                <a:cs typeface="Raleway"/>
                <a:sym typeface="Raleway"/>
              </a:rPr>
              <a:t>Identified gaps in service delivery </a:t>
            </a:r>
            <a:endParaRPr sz="1600">
              <a:solidFill>
                <a:srgbClr val="000000"/>
              </a:solidFill>
              <a:latin typeface="Raleway"/>
              <a:ea typeface="Raleway"/>
              <a:cs typeface="Raleway"/>
              <a:sym typeface="Raleway"/>
            </a:endParaRPr>
          </a:p>
          <a:p>
            <a:pPr marL="914400" lvl="1" indent="-330200" algn="l" rtl="0">
              <a:spcBef>
                <a:spcPts val="0"/>
              </a:spcBef>
              <a:spcAft>
                <a:spcPts val="0"/>
              </a:spcAft>
              <a:buClr>
                <a:srgbClr val="000000"/>
              </a:buClr>
              <a:buSzPts val="1600"/>
              <a:buFont typeface="Raleway"/>
              <a:buChar char="○"/>
            </a:pPr>
            <a:r>
              <a:rPr lang="en" sz="1600">
                <a:solidFill>
                  <a:srgbClr val="000000"/>
                </a:solidFill>
                <a:latin typeface="Raleway"/>
                <a:ea typeface="Raleway"/>
                <a:cs typeface="Raleway"/>
                <a:sym typeface="Raleway"/>
              </a:rPr>
              <a:t>Transportation</a:t>
            </a:r>
            <a:endParaRPr sz="1600">
              <a:solidFill>
                <a:srgbClr val="000000"/>
              </a:solidFill>
              <a:latin typeface="Raleway"/>
              <a:ea typeface="Raleway"/>
              <a:cs typeface="Raleway"/>
              <a:sym typeface="Raleway"/>
            </a:endParaRPr>
          </a:p>
          <a:p>
            <a:pPr marL="914400" lvl="1" indent="-330200" algn="l" rtl="0">
              <a:spcBef>
                <a:spcPts val="0"/>
              </a:spcBef>
              <a:spcAft>
                <a:spcPts val="0"/>
              </a:spcAft>
              <a:buClr>
                <a:srgbClr val="000000"/>
              </a:buClr>
              <a:buSzPts val="1600"/>
              <a:buFont typeface="Raleway"/>
              <a:buChar char="○"/>
            </a:pPr>
            <a:r>
              <a:rPr lang="en" sz="1600">
                <a:solidFill>
                  <a:srgbClr val="000000"/>
                </a:solidFill>
                <a:latin typeface="Raleway"/>
                <a:ea typeface="Raleway"/>
                <a:cs typeface="Raleway"/>
                <a:sym typeface="Raleway"/>
              </a:rPr>
              <a:t>South Pittsburgh pet friendly housing </a:t>
            </a:r>
            <a:endParaRPr sz="1600">
              <a:solidFill>
                <a:srgbClr val="000000"/>
              </a:solidFill>
              <a:latin typeface="Raleway"/>
              <a:ea typeface="Raleway"/>
              <a:cs typeface="Raleway"/>
              <a:sym typeface="Raleway"/>
            </a:endParaRPr>
          </a:p>
          <a:p>
            <a:pPr marL="914400" lvl="1" indent="-330200" algn="l" rtl="0">
              <a:spcBef>
                <a:spcPts val="0"/>
              </a:spcBef>
              <a:spcAft>
                <a:spcPts val="0"/>
              </a:spcAft>
              <a:buClr>
                <a:srgbClr val="000000"/>
              </a:buClr>
              <a:buSzPts val="1600"/>
              <a:buFont typeface="Raleway"/>
              <a:buChar char="○"/>
            </a:pPr>
            <a:r>
              <a:rPr lang="en" sz="1600">
                <a:solidFill>
                  <a:srgbClr val="000000"/>
                </a:solidFill>
                <a:latin typeface="Raleway"/>
                <a:ea typeface="Raleway"/>
                <a:cs typeface="Raleway"/>
                <a:sym typeface="Raleway"/>
              </a:rPr>
              <a:t>Pet questions rarely included on assessments </a:t>
            </a:r>
            <a:endParaRPr sz="1600">
              <a:solidFill>
                <a:srgbClr val="000000"/>
              </a:solidFill>
              <a:latin typeface="Raleway"/>
              <a:ea typeface="Raleway"/>
              <a:cs typeface="Raleway"/>
              <a:sym typeface="Raleway"/>
            </a:endParaRPr>
          </a:p>
          <a:p>
            <a:pPr marL="457200" lvl="0" indent="-330200" algn="l" rtl="0">
              <a:spcBef>
                <a:spcPts val="0"/>
              </a:spcBef>
              <a:spcAft>
                <a:spcPts val="0"/>
              </a:spcAft>
              <a:buClr>
                <a:srgbClr val="000000"/>
              </a:buClr>
              <a:buSzPts val="1600"/>
              <a:buFont typeface="Raleway"/>
              <a:buChar char="●"/>
            </a:pPr>
            <a:r>
              <a:rPr lang="en" sz="1600">
                <a:solidFill>
                  <a:srgbClr val="000000"/>
                </a:solidFill>
                <a:latin typeface="Raleway"/>
                <a:ea typeface="Raleway"/>
                <a:cs typeface="Raleway"/>
                <a:sym typeface="Raleway"/>
              </a:rPr>
              <a:t>There is an overall lack of streamlined information about pet resources for older adults </a:t>
            </a:r>
            <a:endParaRPr sz="1600">
              <a:solidFill>
                <a:srgbClr val="000000"/>
              </a:solidFill>
              <a:latin typeface="Raleway"/>
              <a:ea typeface="Raleway"/>
              <a:cs typeface="Raleway"/>
              <a:sym typeface="Raleway"/>
            </a:endParaRPr>
          </a:p>
          <a:p>
            <a:pPr marL="457200" lvl="0" indent="-330200" algn="l" rtl="0">
              <a:spcBef>
                <a:spcPts val="0"/>
              </a:spcBef>
              <a:spcAft>
                <a:spcPts val="0"/>
              </a:spcAft>
              <a:buClr>
                <a:srgbClr val="000000"/>
              </a:buClr>
              <a:buSzPts val="1600"/>
              <a:buFont typeface="Raleway"/>
              <a:buChar char="●"/>
            </a:pPr>
            <a:r>
              <a:rPr lang="en" sz="1600">
                <a:solidFill>
                  <a:srgbClr val="000000"/>
                </a:solidFill>
                <a:latin typeface="Raleway"/>
                <a:ea typeface="Raleway"/>
                <a:cs typeface="Raleway"/>
                <a:sym typeface="Raleway"/>
              </a:rPr>
              <a:t>Seniors biggest concerns are food access and their own mobility </a:t>
            </a:r>
            <a:endParaRPr sz="1600">
              <a:solidFill>
                <a:srgbClr val="000000"/>
              </a:solidFill>
              <a:latin typeface="Raleway"/>
              <a:ea typeface="Raleway"/>
              <a:cs typeface="Raleway"/>
              <a:sym typeface="Raleway"/>
            </a:endParaRPr>
          </a:p>
          <a:p>
            <a:pPr marL="0" lvl="0" indent="0" algn="ctr" rtl="0">
              <a:spcBef>
                <a:spcPts val="1600"/>
              </a:spcBef>
              <a:spcAft>
                <a:spcPts val="0"/>
              </a:spcAft>
              <a:buNone/>
            </a:pPr>
            <a:r>
              <a:rPr lang="en" sz="1800" b="1">
                <a:solidFill>
                  <a:srgbClr val="000000"/>
                </a:solidFill>
                <a:latin typeface="Raleway"/>
                <a:ea typeface="Raleway"/>
                <a:cs typeface="Raleway"/>
                <a:sym typeface="Raleway"/>
              </a:rPr>
              <a:t>Overall, we believe seniors can age safely with pets, but need knowledge of the resources available! </a:t>
            </a:r>
            <a:endParaRPr sz="1800">
              <a:solidFill>
                <a:srgbClr val="000000"/>
              </a:solidFill>
              <a:latin typeface="Raleway"/>
              <a:ea typeface="Raleway"/>
              <a:cs typeface="Raleway"/>
              <a:sym typeface="Raleway"/>
            </a:endParaRPr>
          </a:p>
          <a:p>
            <a:pPr marL="0" lvl="0" indent="0" algn="l" rtl="0">
              <a:spcBef>
                <a:spcPts val="1600"/>
              </a:spcBef>
              <a:spcAft>
                <a:spcPts val="1600"/>
              </a:spcAft>
              <a:buNone/>
            </a:pPr>
            <a:endParaRPr sz="1600" b="1">
              <a:solidFill>
                <a:srgbClr val="000000"/>
              </a:solidFill>
              <a:latin typeface="Raleway"/>
              <a:ea typeface="Raleway"/>
              <a:cs typeface="Raleway"/>
              <a:sym typeface="Raleway"/>
            </a:endParaRPr>
          </a:p>
        </p:txBody>
      </p:sp>
      <p:pic>
        <p:nvPicPr>
          <p:cNvPr id="4" name="Recorded Sound" descr="Recorded Sound">
            <a:hlinkClick r:id="" action="ppaction://media"/>
            <a:extLst>
              <a:ext uri="{FF2B5EF4-FFF2-40B4-BE49-F238E27FC236}">
                <a16:creationId xmlns:a16="http://schemas.microsoft.com/office/drawing/2014/main" id="{06C2516D-72B7-411B-9CB4-4AF86BAD9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5525" y="142462"/>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Moving Forward </a:t>
            </a:r>
            <a:endParaRPr/>
          </a:p>
        </p:txBody>
      </p:sp>
      <p:sp>
        <p:nvSpPr>
          <p:cNvPr id="267" name="Google Shape;267;p38"/>
          <p:cNvSpPr txBox="1">
            <a:spLocks noGrp="1"/>
          </p:cNvSpPr>
          <p:nvPr>
            <p:ph type="body" idx="1"/>
          </p:nvPr>
        </p:nvSpPr>
        <p:spPr>
          <a:xfrm>
            <a:off x="729450" y="1853850"/>
            <a:ext cx="7688700" cy="2486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Product Design </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Allegheny County Senior Resource Guide</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Identify Distribution Sites   </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Business students </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Caretakers, senior centers, community centers, nurses, vets </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Digital version </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Must be accessible for seniors </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Advocacy for adding pet questions to biopsychosocial assessments for older adults </a:t>
            </a:r>
            <a:endParaRPr sz="1800">
              <a:solidFill>
                <a:srgbClr val="000000"/>
              </a:solidFill>
            </a:endParaRPr>
          </a:p>
        </p:txBody>
      </p:sp>
      <p:pic>
        <p:nvPicPr>
          <p:cNvPr id="4" name="Recorded Sound" descr="Recorded Sound">
            <a:hlinkClick r:id="" action="ppaction://media"/>
            <a:extLst>
              <a:ext uri="{FF2B5EF4-FFF2-40B4-BE49-F238E27FC236}">
                <a16:creationId xmlns:a16="http://schemas.microsoft.com/office/drawing/2014/main" id="{A0F9D5FC-B6A7-48D7-B05E-FCE89B035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3977" y="11775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1825100" y="865900"/>
            <a:ext cx="7688400" cy="76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Acknowledgements</a:t>
            </a:r>
            <a:endParaRPr/>
          </a:p>
        </p:txBody>
      </p:sp>
      <p:sp>
        <p:nvSpPr>
          <p:cNvPr id="273" name="Google Shape;273;p39"/>
          <p:cNvSpPr txBox="1"/>
          <p:nvPr/>
        </p:nvSpPr>
        <p:spPr>
          <a:xfrm>
            <a:off x="719300" y="2099975"/>
            <a:ext cx="6878400" cy="2759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Professor Mary Rauktis </a:t>
            </a:r>
            <a:endParaRPr sz="1800">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Melissa Brusoski </a:t>
            </a:r>
            <a:endParaRPr sz="1800">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Dr. Ray Engel</a:t>
            </a:r>
            <a:endParaRPr sz="1800">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Liz Moser and Animal Friends </a:t>
            </a:r>
            <a:endParaRPr sz="1800">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Madeline Dresbach and Humane Animal Rescue </a:t>
            </a:r>
            <a:endParaRPr sz="1800">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Dr. Ray Jones, Carolyn Zedalis, John Frankford and Bianca Reyes from Pitt Business  </a:t>
            </a:r>
            <a:endParaRPr sz="1800">
              <a:solidFill>
                <a:srgbClr val="FFFFFF"/>
              </a:solidFill>
              <a:latin typeface="Lato"/>
              <a:ea typeface="Lato"/>
              <a:cs typeface="Lato"/>
              <a:sym typeface="Lato"/>
            </a:endParaRPr>
          </a:p>
          <a:p>
            <a:pPr marL="457200" lvl="0" indent="-342900" algn="l" rtl="0">
              <a:spcBef>
                <a:spcPts val="0"/>
              </a:spcBef>
              <a:spcAft>
                <a:spcPts val="0"/>
              </a:spcAft>
              <a:buClr>
                <a:srgbClr val="FFFFFF"/>
              </a:buClr>
              <a:buSzPts val="1800"/>
              <a:buFont typeface="Lato"/>
              <a:buChar char="●"/>
            </a:pPr>
            <a:r>
              <a:rPr lang="en" sz="1800">
                <a:solidFill>
                  <a:srgbClr val="FFFFFF"/>
                </a:solidFill>
                <a:latin typeface="Lato"/>
                <a:ea typeface="Lato"/>
                <a:cs typeface="Lato"/>
                <a:sym typeface="Lato"/>
              </a:rPr>
              <a:t>Hartford Foundation </a:t>
            </a:r>
            <a:endParaRPr sz="1800">
              <a:solidFill>
                <a:srgbClr val="FFFFFF"/>
              </a:solidFill>
              <a:latin typeface="Lato"/>
              <a:ea typeface="Lato"/>
              <a:cs typeface="Lato"/>
              <a:sym typeface="Lato"/>
            </a:endParaRPr>
          </a:p>
        </p:txBody>
      </p:sp>
      <p:sp>
        <p:nvSpPr>
          <p:cNvPr id="274" name="Google Shape;274;p39"/>
          <p:cNvSpPr txBox="1"/>
          <p:nvPr/>
        </p:nvSpPr>
        <p:spPr>
          <a:xfrm>
            <a:off x="517400" y="1562325"/>
            <a:ext cx="7740600" cy="3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Lato"/>
                <a:ea typeface="Lato"/>
                <a:cs typeface="Lato"/>
                <a:sym typeface="Lato"/>
              </a:rPr>
              <a:t>THANK YOU to those who helped along the way:</a:t>
            </a:r>
            <a:endParaRPr sz="1800">
              <a:solidFill>
                <a:srgbClr val="FFFFFF"/>
              </a:solidFill>
              <a:latin typeface="Lato"/>
              <a:ea typeface="Lato"/>
              <a:cs typeface="Lato"/>
              <a:sym typeface="Lato"/>
            </a:endParaRPr>
          </a:p>
        </p:txBody>
      </p:sp>
      <p:pic>
        <p:nvPicPr>
          <p:cNvPr id="5" name="Recorded Sound" descr="Recorded Sound">
            <a:hlinkClick r:id="" action="ppaction://media"/>
            <a:extLst>
              <a:ext uri="{FF2B5EF4-FFF2-40B4-BE49-F238E27FC236}">
                <a16:creationId xmlns:a16="http://schemas.microsoft.com/office/drawing/2014/main" id="{49BA0BB1-1A91-420A-BC96-FCB3D1E43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8000" y="1801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0"/>
          <p:cNvSpPr txBox="1">
            <a:spLocks noGrp="1"/>
          </p:cNvSpPr>
          <p:nvPr>
            <p:ph type="title"/>
          </p:nvPr>
        </p:nvSpPr>
        <p:spPr>
          <a:xfrm>
            <a:off x="774775" y="1295975"/>
            <a:ext cx="7688700" cy="53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
              <a:t>Works Cited</a:t>
            </a:r>
            <a:endParaRPr/>
          </a:p>
        </p:txBody>
      </p:sp>
      <p:sp>
        <p:nvSpPr>
          <p:cNvPr id="280" name="Google Shape;280;p40"/>
          <p:cNvSpPr txBox="1">
            <a:spLocks noGrp="1"/>
          </p:cNvSpPr>
          <p:nvPr>
            <p:ph type="body" idx="1"/>
          </p:nvPr>
        </p:nvSpPr>
        <p:spPr>
          <a:xfrm>
            <a:off x="729450" y="1630750"/>
            <a:ext cx="7688700" cy="2261100"/>
          </a:xfrm>
          <a:prstGeom prst="rect">
            <a:avLst/>
          </a:prstGeom>
        </p:spPr>
        <p:txBody>
          <a:bodyPr spcFirstLastPara="1" wrap="square" lIns="91425" tIns="91425" rIns="91425" bIns="91425" anchor="t" anchorCtr="0">
            <a:noAutofit/>
          </a:bodyPr>
          <a:lstStyle/>
          <a:p>
            <a:pPr marL="914400" lvl="1" indent="-298450" algn="l" rtl="0">
              <a:spcBef>
                <a:spcPts val="1200"/>
              </a:spcBef>
              <a:spcAft>
                <a:spcPts val="0"/>
              </a:spcAft>
              <a:buClr>
                <a:srgbClr val="000000"/>
              </a:buClr>
              <a:buSzPts val="1100"/>
              <a:buFont typeface="Arial"/>
              <a:buChar char="❏"/>
            </a:pPr>
            <a:r>
              <a:rPr lang="en" sz="1100">
                <a:solidFill>
                  <a:srgbClr val="000000"/>
                </a:solidFill>
                <a:latin typeface="Arial"/>
                <a:ea typeface="Arial"/>
                <a:cs typeface="Arial"/>
                <a:sym typeface="Arial"/>
              </a:rPr>
              <a:t>Batty G David, Z. P. (2017). Associations of pet ownership with biomarkers of ageing: population based cohort study . </a:t>
            </a:r>
            <a:r>
              <a:rPr lang="en" sz="1100" i="1">
                <a:solidFill>
                  <a:srgbClr val="000000"/>
                </a:solidFill>
                <a:latin typeface="Arial"/>
                <a:ea typeface="Arial"/>
                <a:cs typeface="Arial"/>
                <a:sym typeface="Arial"/>
              </a:rPr>
              <a:t>BMJ </a:t>
            </a:r>
            <a:r>
              <a:rPr lang="en" sz="1100">
                <a:solidFill>
                  <a:srgbClr val="000000"/>
                </a:solidFill>
                <a:latin typeface="Arial"/>
                <a:ea typeface="Arial"/>
                <a:cs typeface="Arial"/>
                <a:sym typeface="Arial"/>
              </a:rPr>
              <a:t>, 1-6.</a:t>
            </a:r>
            <a:endParaRPr sz="1100">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Enders-Slegers, M. &amp;. (2019). Pet Ownership and Human–Animal Interaction in an Aging Population: Rewards and Challenges. </a:t>
            </a:r>
            <a:r>
              <a:rPr lang="en" sz="1100" i="1">
                <a:solidFill>
                  <a:srgbClr val="000000"/>
                </a:solidFill>
                <a:latin typeface="Arial"/>
                <a:ea typeface="Arial"/>
                <a:cs typeface="Arial"/>
                <a:sym typeface="Arial"/>
              </a:rPr>
              <a:t>Anthrozoös</a:t>
            </a:r>
            <a:r>
              <a:rPr lang="en" sz="1100">
                <a:solidFill>
                  <a:srgbClr val="000000"/>
                </a:solidFill>
                <a:latin typeface="Arial"/>
                <a:ea typeface="Arial"/>
                <a:cs typeface="Arial"/>
                <a:sym typeface="Arial"/>
              </a:rPr>
              <a:t>, 225-265.</a:t>
            </a:r>
            <a:endParaRPr sz="1100">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Fox M, R. M. (2019). No pets allowed? Companion animals, older people and residential care . </a:t>
            </a:r>
            <a:r>
              <a:rPr lang="en" sz="1100" i="1">
                <a:solidFill>
                  <a:srgbClr val="000000"/>
                </a:solidFill>
                <a:latin typeface="Arial"/>
                <a:ea typeface="Arial"/>
                <a:cs typeface="Arial"/>
                <a:sym typeface="Arial"/>
              </a:rPr>
              <a:t>BMJ Journals Medical Humanities </a:t>
            </a:r>
            <a:r>
              <a:rPr lang="en" sz="1100">
                <a:solidFill>
                  <a:srgbClr val="000000"/>
                </a:solidFill>
                <a:latin typeface="Arial"/>
                <a:ea typeface="Arial"/>
                <a:cs typeface="Arial"/>
                <a:sym typeface="Arial"/>
              </a:rPr>
              <a:t>, 211-222.</a:t>
            </a:r>
            <a:endParaRPr sz="1100">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Heuberger, R. &amp;. (2011). Characteristics of ageing pets and their owners: Dogs v. cats. . </a:t>
            </a:r>
            <a:r>
              <a:rPr lang="en" sz="1100" i="1">
                <a:solidFill>
                  <a:srgbClr val="000000"/>
                </a:solidFill>
                <a:latin typeface="Arial"/>
                <a:ea typeface="Arial"/>
                <a:cs typeface="Arial"/>
                <a:sym typeface="Arial"/>
              </a:rPr>
              <a:t>British Journal of Nutrition, </a:t>
            </a:r>
            <a:r>
              <a:rPr lang="en" sz="1100">
                <a:solidFill>
                  <a:srgbClr val="000000"/>
                </a:solidFill>
                <a:latin typeface="Arial"/>
                <a:ea typeface="Arial"/>
                <a:cs typeface="Arial"/>
                <a:sym typeface="Arial"/>
              </a:rPr>
              <a:t>, S150- S153.</a:t>
            </a:r>
            <a:endParaRPr sz="1100">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Mein, G. G. (2018). A cross-sectional exploratory analysis between pet ownership, sleep, exercise, health and neighbourhood perceptions: the Whitehall II cohort study. . </a:t>
            </a:r>
            <a:r>
              <a:rPr lang="en" sz="1100" i="1">
                <a:solidFill>
                  <a:srgbClr val="000000"/>
                </a:solidFill>
                <a:latin typeface="Arial"/>
                <a:ea typeface="Arial"/>
                <a:cs typeface="Arial"/>
                <a:sym typeface="Arial"/>
              </a:rPr>
              <a:t>BMC Geriatrics</a:t>
            </a:r>
            <a:r>
              <a:rPr lang="en" sz="1100">
                <a:solidFill>
                  <a:srgbClr val="000000"/>
                </a:solidFill>
                <a:latin typeface="Arial"/>
                <a:ea typeface="Arial"/>
                <a:cs typeface="Arial"/>
                <a:sym typeface="Arial"/>
              </a:rPr>
              <a:t>, 1-9.</a:t>
            </a:r>
            <a:endParaRPr sz="1100">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Resnick, B. (2019). Can pets help make aging better? What do we know and believe? </a:t>
            </a:r>
            <a:r>
              <a:rPr lang="en" sz="1100" i="1">
                <a:solidFill>
                  <a:srgbClr val="000000"/>
                </a:solidFill>
                <a:latin typeface="Arial"/>
                <a:ea typeface="Arial"/>
                <a:cs typeface="Arial"/>
                <a:sym typeface="Arial"/>
              </a:rPr>
              <a:t>Geriatric Nursing Journal</a:t>
            </a:r>
            <a:r>
              <a:rPr lang="en" sz="1100">
                <a:solidFill>
                  <a:srgbClr val="000000"/>
                </a:solidFill>
                <a:latin typeface="Arial"/>
                <a:ea typeface="Arial"/>
                <a:cs typeface="Arial"/>
                <a:sym typeface="Arial"/>
              </a:rPr>
              <a:t>, 121-122.</a:t>
            </a:r>
            <a:endParaRPr sz="1100">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sz="1100">
                <a:solidFill>
                  <a:srgbClr val="000000"/>
                </a:solidFill>
                <a:latin typeface="Arial"/>
                <a:ea typeface="Arial"/>
                <a:cs typeface="Arial"/>
                <a:sym typeface="Arial"/>
              </a:rPr>
              <a:t>Toohey, A. M., Hewson, J. A., Adams, C. L., &amp; Rock, M. J. (2018). Pets, Social Participation, and Aging-in-Place: Findings from the Canadian Longitudinal Study on Aging. </a:t>
            </a:r>
            <a:r>
              <a:rPr lang="en" sz="1100" i="1">
                <a:solidFill>
                  <a:srgbClr val="000000"/>
                </a:solidFill>
                <a:latin typeface="Arial"/>
                <a:ea typeface="Arial"/>
                <a:cs typeface="Arial"/>
                <a:sym typeface="Arial"/>
              </a:rPr>
              <a:t>Pro Quest</a:t>
            </a:r>
            <a:r>
              <a:rPr lang="en" sz="1100">
                <a:solidFill>
                  <a:srgbClr val="000000"/>
                </a:solidFill>
                <a:latin typeface="Arial"/>
                <a:ea typeface="Arial"/>
                <a:cs typeface="Arial"/>
                <a:sym typeface="Arial"/>
              </a:rPr>
              <a:t>, 200-217</a:t>
            </a: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a:p>
            <a:pPr marL="914400" lvl="1" indent="-298450" algn="l" rtl="0">
              <a:spcBef>
                <a:spcPts val="0"/>
              </a:spcBef>
              <a:spcAft>
                <a:spcPts val="0"/>
              </a:spcAft>
              <a:buClr>
                <a:srgbClr val="000000"/>
              </a:buClr>
              <a:buSzPts val="1100"/>
              <a:buFont typeface="Arial"/>
              <a:buChar char="❏"/>
            </a:pPr>
            <a:r>
              <a:rPr lang="en">
                <a:solidFill>
                  <a:srgbClr val="000000"/>
                </a:solidFill>
                <a:latin typeface="Arial"/>
                <a:ea typeface="Arial"/>
                <a:cs typeface="Arial"/>
                <a:sym typeface="Arial"/>
              </a:rPr>
              <a:t>Mather, M. S. (2019, July 15). </a:t>
            </a:r>
            <a:r>
              <a:rPr lang="en" i="1">
                <a:solidFill>
                  <a:srgbClr val="000000"/>
                </a:solidFill>
                <a:latin typeface="Arial"/>
                <a:ea typeface="Arial"/>
                <a:cs typeface="Arial"/>
                <a:sym typeface="Arial"/>
              </a:rPr>
              <a:t>Population Reference Bureau, Aging in the United States Fact Sheet</a:t>
            </a:r>
            <a:r>
              <a:rPr lang="en">
                <a:solidFill>
                  <a:srgbClr val="000000"/>
                </a:solidFill>
                <a:latin typeface="Arial"/>
                <a:ea typeface="Arial"/>
                <a:cs typeface="Arial"/>
                <a:sym typeface="Arial"/>
              </a:rPr>
              <a:t>. Retrieved from prb.org/aging-unitedstates-fact-sheet/: https://www.prb.org/aging-unitedstates-fact-sheet/</a:t>
            </a:r>
            <a:endParaRPr>
              <a:solidFill>
                <a:srgbClr val="000000"/>
              </a:solidFill>
              <a:latin typeface="Arial"/>
              <a:ea typeface="Arial"/>
              <a:cs typeface="Arial"/>
              <a:sym typeface="Arial"/>
            </a:endParaRPr>
          </a:p>
          <a:p>
            <a:pPr marL="914400" lvl="0" indent="0" algn="l" rtl="0">
              <a:spcBef>
                <a:spcPts val="1200"/>
              </a:spcBef>
              <a:spcAft>
                <a:spcPts val="0"/>
              </a:spcAft>
              <a:buNone/>
            </a:pPr>
            <a:endParaRPr>
              <a:solidFill>
                <a:srgbClr val="000000"/>
              </a:solidFill>
              <a:latin typeface="Arial"/>
              <a:ea typeface="Arial"/>
              <a:cs typeface="Arial"/>
              <a:sym typeface="Arial"/>
            </a:endParaRPr>
          </a:p>
          <a:p>
            <a:pPr marL="457200" lvl="0" indent="-298450" algn="l" rtl="0">
              <a:spcBef>
                <a:spcPts val="1200"/>
              </a:spcBef>
              <a:spcAft>
                <a:spcPts val="0"/>
              </a:spcAft>
              <a:buClr>
                <a:srgbClr val="000000"/>
              </a:buClr>
              <a:buSzPts val="1100"/>
              <a:buFont typeface="Arial"/>
              <a:buChar char="❏"/>
            </a:pPr>
            <a:r>
              <a:rPr lang="en" sz="1100" b="1">
                <a:solidFill>
                  <a:srgbClr val="000000"/>
                </a:solidFill>
                <a:latin typeface="Arial"/>
                <a:ea typeface="Arial"/>
                <a:cs typeface="Arial"/>
                <a:sym typeface="Arial"/>
              </a:rPr>
              <a:t> </a:t>
            </a:r>
            <a:endParaRPr sz="1100" b="1">
              <a:solidFill>
                <a:srgbClr val="000000"/>
              </a:solidFill>
              <a:latin typeface="Arial"/>
              <a:ea typeface="Arial"/>
              <a:cs typeface="Arial"/>
              <a:sym typeface="Arial"/>
            </a:endParaRPr>
          </a:p>
          <a:p>
            <a:pPr marL="457200" lvl="0" indent="-311150" algn="l" rtl="0">
              <a:spcBef>
                <a:spcPts val="0"/>
              </a:spcBef>
              <a:spcAft>
                <a:spcPts val="0"/>
              </a:spcAft>
              <a:buSzPts val="1300"/>
              <a:buChar char="❏"/>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730000" y="1318650"/>
            <a:ext cx="6800400" cy="13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Are older low-income pet owners more or less food secure?</a:t>
            </a:r>
            <a:endParaRPr/>
          </a:p>
        </p:txBody>
      </p:sp>
      <p:sp>
        <p:nvSpPr>
          <p:cNvPr id="114" name="Google Shape;114;p17"/>
          <p:cNvSpPr txBox="1">
            <a:spLocks noGrp="1"/>
          </p:cNvSpPr>
          <p:nvPr>
            <p:ph type="body" idx="1"/>
          </p:nvPr>
        </p:nvSpPr>
        <p:spPr>
          <a:xfrm>
            <a:off x="730000" y="2279000"/>
            <a:ext cx="3300900" cy="2484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Older adults with companion animals may be more food secure even though they share food with their pets</a:t>
            </a:r>
            <a:endParaRPr sz="1800"/>
          </a:p>
          <a:p>
            <a:pPr marL="0" lvl="0" indent="0" algn="l" rtl="0">
              <a:spcBef>
                <a:spcPts val="1600"/>
              </a:spcBef>
              <a:spcAft>
                <a:spcPts val="1600"/>
              </a:spcAft>
              <a:buNone/>
            </a:pPr>
            <a:endParaRPr/>
          </a:p>
        </p:txBody>
      </p:sp>
      <p:pic>
        <p:nvPicPr>
          <p:cNvPr id="115" name="Google Shape;115;p17"/>
          <p:cNvPicPr preferRelativeResize="0"/>
          <p:nvPr/>
        </p:nvPicPr>
        <p:blipFill>
          <a:blip r:embed="rId5">
            <a:alphaModFix/>
          </a:blip>
          <a:stretch>
            <a:fillRect/>
          </a:stretch>
        </p:blipFill>
        <p:spPr>
          <a:xfrm>
            <a:off x="4086425" y="2059200"/>
            <a:ext cx="4848450" cy="2345743"/>
          </a:xfrm>
          <a:prstGeom prst="rect">
            <a:avLst/>
          </a:prstGeom>
          <a:noFill/>
          <a:ln>
            <a:noFill/>
          </a:ln>
        </p:spPr>
      </p:pic>
      <p:pic>
        <p:nvPicPr>
          <p:cNvPr id="2" name="Slide 3">
            <a:hlinkClick r:id="" action="ppaction://media"/>
            <a:extLst>
              <a:ext uri="{FF2B5EF4-FFF2-40B4-BE49-F238E27FC236}">
                <a16:creationId xmlns:a16="http://schemas.microsoft.com/office/drawing/2014/main" id="{43634270-C171-4817-97E0-2CDDE070CD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9075" y="164019"/>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8"/>
          <p:cNvPicPr preferRelativeResize="0"/>
          <p:nvPr/>
        </p:nvPicPr>
        <p:blipFill>
          <a:blip r:embed="rId5">
            <a:alphaModFix/>
          </a:blip>
          <a:stretch>
            <a:fillRect/>
          </a:stretch>
        </p:blipFill>
        <p:spPr>
          <a:xfrm>
            <a:off x="0" y="0"/>
            <a:ext cx="9144000" cy="5143939"/>
          </a:xfrm>
          <a:prstGeom prst="rect">
            <a:avLst/>
          </a:prstGeom>
          <a:noFill/>
          <a:ln>
            <a:noFill/>
          </a:ln>
        </p:spPr>
      </p:pic>
      <p:pic>
        <p:nvPicPr>
          <p:cNvPr id="2" name="Slide 4">
            <a:hlinkClick r:id="" action="ppaction://media"/>
            <a:extLst>
              <a:ext uri="{FF2B5EF4-FFF2-40B4-BE49-F238E27FC236}">
                <a16:creationId xmlns:a16="http://schemas.microsoft.com/office/drawing/2014/main" id="{956E7BC7-9668-464C-91D3-CC4CA305E6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4703" y="154371"/>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9"/>
          <p:cNvPicPr preferRelativeResize="0"/>
          <p:nvPr/>
        </p:nvPicPr>
        <p:blipFill>
          <a:blip r:embed="rId5">
            <a:alphaModFix/>
          </a:blip>
          <a:stretch>
            <a:fillRect/>
          </a:stretch>
        </p:blipFill>
        <p:spPr>
          <a:xfrm>
            <a:off x="0" y="0"/>
            <a:ext cx="4351375" cy="2049275"/>
          </a:xfrm>
          <a:prstGeom prst="rect">
            <a:avLst/>
          </a:prstGeom>
          <a:noFill/>
          <a:ln>
            <a:noFill/>
          </a:ln>
        </p:spPr>
      </p:pic>
      <p:pic>
        <p:nvPicPr>
          <p:cNvPr id="126" name="Google Shape;126;p19"/>
          <p:cNvPicPr preferRelativeResize="0"/>
          <p:nvPr/>
        </p:nvPicPr>
        <p:blipFill>
          <a:blip r:embed="rId6">
            <a:alphaModFix/>
          </a:blip>
          <a:stretch>
            <a:fillRect/>
          </a:stretch>
        </p:blipFill>
        <p:spPr>
          <a:xfrm>
            <a:off x="123050" y="2099137"/>
            <a:ext cx="4105275" cy="1114425"/>
          </a:xfrm>
          <a:prstGeom prst="rect">
            <a:avLst/>
          </a:prstGeom>
          <a:noFill/>
          <a:ln>
            <a:noFill/>
          </a:ln>
        </p:spPr>
      </p:pic>
      <p:pic>
        <p:nvPicPr>
          <p:cNvPr id="127" name="Google Shape;127;p19"/>
          <p:cNvPicPr preferRelativeResize="0"/>
          <p:nvPr/>
        </p:nvPicPr>
        <p:blipFill>
          <a:blip r:embed="rId7">
            <a:alphaModFix/>
          </a:blip>
          <a:stretch>
            <a:fillRect/>
          </a:stretch>
        </p:blipFill>
        <p:spPr>
          <a:xfrm>
            <a:off x="4686375" y="81375"/>
            <a:ext cx="4058601" cy="3043951"/>
          </a:xfrm>
          <a:prstGeom prst="rect">
            <a:avLst/>
          </a:prstGeom>
          <a:noFill/>
          <a:ln>
            <a:noFill/>
          </a:ln>
        </p:spPr>
      </p:pic>
      <p:pic>
        <p:nvPicPr>
          <p:cNvPr id="128" name="Google Shape;128;p19"/>
          <p:cNvPicPr preferRelativeResize="0"/>
          <p:nvPr/>
        </p:nvPicPr>
        <p:blipFill>
          <a:blip r:embed="rId8">
            <a:alphaModFix/>
          </a:blip>
          <a:stretch>
            <a:fillRect/>
          </a:stretch>
        </p:blipFill>
        <p:spPr>
          <a:xfrm>
            <a:off x="324875" y="3316100"/>
            <a:ext cx="2383850" cy="1675225"/>
          </a:xfrm>
          <a:prstGeom prst="rect">
            <a:avLst/>
          </a:prstGeom>
          <a:noFill/>
          <a:ln>
            <a:noFill/>
          </a:ln>
        </p:spPr>
      </p:pic>
      <p:pic>
        <p:nvPicPr>
          <p:cNvPr id="129" name="Google Shape;129;p19"/>
          <p:cNvPicPr preferRelativeResize="0"/>
          <p:nvPr/>
        </p:nvPicPr>
        <p:blipFill>
          <a:blip r:embed="rId9">
            <a:alphaModFix/>
          </a:blip>
          <a:stretch>
            <a:fillRect/>
          </a:stretch>
        </p:blipFill>
        <p:spPr>
          <a:xfrm>
            <a:off x="4097375" y="3263413"/>
            <a:ext cx="3561175" cy="1780600"/>
          </a:xfrm>
          <a:prstGeom prst="rect">
            <a:avLst/>
          </a:prstGeom>
          <a:noFill/>
          <a:ln>
            <a:noFill/>
          </a:ln>
        </p:spPr>
      </p:pic>
      <p:pic>
        <p:nvPicPr>
          <p:cNvPr id="3" name="slide 5">
            <a:hlinkClick r:id="" action="ppaction://media"/>
            <a:extLst>
              <a:ext uri="{FF2B5EF4-FFF2-40B4-BE49-F238E27FC236}">
                <a16:creationId xmlns:a16="http://schemas.microsoft.com/office/drawing/2014/main" id="{820036C0-A1D0-4E72-9A7E-1B0D739A6300}"/>
              </a:ext>
            </a:extLst>
          </p:cNvPr>
          <p:cNvPicPr>
            <a:picLocks noChangeAspect="1"/>
          </p:cNvPicPr>
          <p:nvPr>
            <a:audioFile r:link="rId1"/>
            <p:extLst>
              <p:ext uri="{DAA4B4D4-6D71-4841-9C94-3DE7FCFB9230}">
                <p14:media xmlns:p14="http://schemas.microsoft.com/office/powerpoint/2010/main" r:embed="rId2">
                  <p14:trim end="195386.6439"/>
                </p14:media>
              </p:ext>
            </p:extLst>
          </p:nvPr>
        </p:nvPicPr>
        <p:blipFill>
          <a:blip r:embed="rId10"/>
          <a:stretch>
            <a:fillRect/>
          </a:stretch>
        </p:blipFill>
        <p:spPr>
          <a:xfrm>
            <a:off x="8271641" y="81375"/>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0"/>
          <p:cNvPicPr preferRelativeResize="0"/>
          <p:nvPr/>
        </p:nvPicPr>
        <p:blipFill>
          <a:blip r:embed="rId5">
            <a:alphaModFix/>
          </a:blip>
          <a:stretch>
            <a:fillRect/>
          </a:stretch>
        </p:blipFill>
        <p:spPr>
          <a:xfrm>
            <a:off x="111125" y="38100"/>
            <a:ext cx="5446603" cy="5067299"/>
          </a:xfrm>
          <a:prstGeom prst="rect">
            <a:avLst/>
          </a:prstGeom>
          <a:noFill/>
          <a:ln>
            <a:noFill/>
          </a:ln>
        </p:spPr>
      </p:pic>
      <p:sp>
        <p:nvSpPr>
          <p:cNvPr id="135" name="Google Shape;135;p20"/>
          <p:cNvSpPr txBox="1">
            <a:spLocks noGrp="1"/>
          </p:cNvSpPr>
          <p:nvPr>
            <p:ph type="title"/>
          </p:nvPr>
        </p:nvSpPr>
        <p:spPr>
          <a:xfrm>
            <a:off x="5683000" y="556650"/>
            <a:ext cx="3300900" cy="13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can we make this information available?</a:t>
            </a:r>
            <a:endParaRPr/>
          </a:p>
        </p:txBody>
      </p:sp>
      <p:sp>
        <p:nvSpPr>
          <p:cNvPr id="136" name="Google Shape;136;p20"/>
          <p:cNvSpPr txBox="1">
            <a:spLocks noGrp="1"/>
          </p:cNvSpPr>
          <p:nvPr>
            <p:ph type="body" idx="1"/>
          </p:nvPr>
        </p:nvSpPr>
        <p:spPr>
          <a:xfrm>
            <a:off x="5683000" y="2111375"/>
            <a:ext cx="3300900" cy="1886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Create a resource guide for older adults aging with pets!</a:t>
            </a:r>
            <a:endParaRPr sz="2400"/>
          </a:p>
        </p:txBody>
      </p:sp>
      <p:pic>
        <p:nvPicPr>
          <p:cNvPr id="2" name="slide 6">
            <a:hlinkClick r:id="" action="ppaction://media"/>
            <a:extLst>
              <a:ext uri="{FF2B5EF4-FFF2-40B4-BE49-F238E27FC236}">
                <a16:creationId xmlns:a16="http://schemas.microsoft.com/office/drawing/2014/main" id="{A0BC25AB-2BC0-449B-9909-57386961A8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7075" y="127138"/>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Aging in Place with Pets: A Resource Guide </a:t>
            </a:r>
            <a:endParaRPr/>
          </a:p>
        </p:txBody>
      </p:sp>
      <p:pic>
        <p:nvPicPr>
          <p:cNvPr id="2" name="slide 7">
            <a:hlinkClick r:id="" action="ppaction://media"/>
            <a:extLst>
              <a:ext uri="{FF2B5EF4-FFF2-40B4-BE49-F238E27FC236}">
                <a16:creationId xmlns:a16="http://schemas.microsoft.com/office/drawing/2014/main" id="{0CBAF8F7-7AB1-4C7A-9256-7474023099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2236" y="138605"/>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Section I: Introduction &amp; Background</a:t>
            </a:r>
            <a:endParaRPr/>
          </a:p>
          <a:p>
            <a:pPr marL="0" lvl="0" indent="0" algn="l" rtl="0">
              <a:spcBef>
                <a:spcPts val="0"/>
              </a:spcBef>
              <a:spcAft>
                <a:spcPts val="0"/>
              </a:spcAft>
              <a:buNone/>
            </a:pPr>
            <a:endParaRPr/>
          </a:p>
          <a:p>
            <a:pPr marL="0" lvl="0" indent="0" algn="l" rtl="0">
              <a:spcBef>
                <a:spcPts val="0"/>
              </a:spcBef>
              <a:spcAft>
                <a:spcPts val="0"/>
              </a:spcAft>
              <a:buNone/>
            </a:pPr>
            <a:r>
              <a:rPr lang="en"/>
              <a:t>Can Aging With Pets Make Life Happier For The Elderly?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 name="Hartford Slide 8">
            <a:hlinkClick r:id="" action="ppaction://media"/>
            <a:extLst>
              <a:ext uri="{FF2B5EF4-FFF2-40B4-BE49-F238E27FC236}">
                <a16:creationId xmlns:a16="http://schemas.microsoft.com/office/drawing/2014/main" id="{F89C12EF-270A-4722-9767-650E1A4F8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5572" y="201669"/>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title"/>
          </p:nvPr>
        </p:nvSpPr>
        <p:spPr>
          <a:xfrm>
            <a:off x="800100" y="556320"/>
            <a:ext cx="7543800" cy="1028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262626"/>
              </a:buClr>
              <a:buSzPts val="1800"/>
              <a:buFont typeface="Avenir"/>
              <a:buNone/>
            </a:pPr>
            <a:r>
              <a:rPr lang="en" sz="1800"/>
              <a:t>“The number of Americans ages 65 and older is projected to nearly double from 52 million in 2018 to 95 million by 2060, and the 65-and-older age group’s share of the total population will rise from 16 percent to 23 percent. (Mather, 2019)</a:t>
            </a:r>
            <a:endParaRPr sz="1100"/>
          </a:p>
        </p:txBody>
      </p:sp>
      <p:pic>
        <p:nvPicPr>
          <p:cNvPr id="152" name="Google Shape;152;p23"/>
          <p:cNvPicPr preferRelativeResize="0">
            <a:picLocks noGrp="1"/>
          </p:cNvPicPr>
          <p:nvPr>
            <p:ph type="body" idx="1"/>
          </p:nvPr>
        </p:nvPicPr>
        <p:blipFill rotWithShape="1">
          <a:blip r:embed="rId5">
            <a:alphaModFix/>
          </a:blip>
          <a:srcRect/>
          <a:stretch/>
        </p:blipFill>
        <p:spPr>
          <a:xfrm>
            <a:off x="2406601" y="1738704"/>
            <a:ext cx="4330800" cy="2887200"/>
          </a:xfrm>
          <a:prstGeom prst="rect">
            <a:avLst/>
          </a:prstGeom>
          <a:noFill/>
          <a:ln>
            <a:noFill/>
          </a:ln>
        </p:spPr>
      </p:pic>
      <p:pic>
        <p:nvPicPr>
          <p:cNvPr id="2" name="Hartford Slide 9">
            <a:hlinkClick r:id="" action="ppaction://media"/>
            <a:extLst>
              <a:ext uri="{FF2B5EF4-FFF2-40B4-BE49-F238E27FC236}">
                <a16:creationId xmlns:a16="http://schemas.microsoft.com/office/drawing/2014/main" id="{60122EAA-B771-408C-A033-F4D85D7B1F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3900" y="21342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830</TotalTime>
  <Words>1804</Words>
  <Application>Microsoft Office PowerPoint</Application>
  <PresentationFormat>On-screen Show (16:9)</PresentationFormat>
  <Paragraphs>168</Paragraphs>
  <Slides>26</Slides>
  <Notes>26</Notes>
  <HiddenSlides>0</HiddenSlides>
  <MMClips>25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Avenir</vt:lpstr>
      <vt:lpstr>Raleway</vt:lpstr>
      <vt:lpstr>Lato</vt:lpstr>
      <vt:lpstr>Noto Sans Symbols</vt:lpstr>
      <vt:lpstr>Roboto</vt:lpstr>
      <vt:lpstr>Arial</vt:lpstr>
      <vt:lpstr>Calibri</vt:lpstr>
      <vt:lpstr>Streamline</vt:lpstr>
      <vt:lpstr>Aging in Place with Pets  Hartford Partnership Program for Aging </vt:lpstr>
      <vt:lpstr>Contemporary Considerations for Aging Together with Companion Animals</vt:lpstr>
      <vt:lpstr>Are older low-income pet owners more or less food secure?</vt:lpstr>
      <vt:lpstr>PowerPoint Presentation</vt:lpstr>
      <vt:lpstr>PowerPoint Presentation</vt:lpstr>
      <vt:lpstr>How can we make this information available?</vt:lpstr>
      <vt:lpstr>Aging in Place with Pets: A Resource Guide </vt:lpstr>
      <vt:lpstr>Section I: Introduction &amp; Background  Can Aging With Pets Make Life Happier For The Elderly?  </vt:lpstr>
      <vt:lpstr>“The number of Americans ages 65 and older is projected to nearly double from 52 million in 2018 to 95 million by 2060, and the 65-and-older age group’s share of the total population will rise from 16 percent to 23 percent. (Mather, 2019)</vt:lpstr>
      <vt:lpstr>Benefits of aging with pets</vt:lpstr>
      <vt:lpstr>Some risks and challenges related to pet ownership in older adulthood</vt:lpstr>
      <vt:lpstr>Section II: Living safely with your pets in your home </vt:lpstr>
      <vt:lpstr>Advanced Planning For Pets</vt:lpstr>
      <vt:lpstr>               Hiring Help                           Training your pet                              Clearing your space   </vt:lpstr>
      <vt:lpstr>PowerPoint Presentation</vt:lpstr>
      <vt:lpstr>Section III: Community Resources</vt:lpstr>
      <vt:lpstr>Community Partners </vt:lpstr>
      <vt:lpstr>Housing</vt:lpstr>
      <vt:lpstr>PowerPoint Presentation</vt:lpstr>
      <vt:lpstr>Partnership with Pitt Business Students from the David Berg Center for Ethics and Leadership</vt:lpstr>
      <vt:lpstr>Pitt Business Student Involvement </vt:lpstr>
      <vt:lpstr>In Conclusion</vt:lpstr>
      <vt:lpstr>What We Learned </vt:lpstr>
      <vt:lpstr>Moving Forward </vt:lpstr>
      <vt:lpstr>Acknowledgements</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Aging in Place with Pets  Hartford Partnership Program for Aging</dc:title>
  <dc:creator>Murphy, Shannon</dc:creator>
  <cp:lastModifiedBy>Murphy, Shannon</cp:lastModifiedBy>
  <cp:revision>24</cp:revision>
  <dcterms:modified xsi:type="dcterms:W3CDTF">2020-05-22T20:59:54Z</dcterms:modified>
</cp:coreProperties>
</file>